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Oswald" panose="020B0604020202020204" charset="0"/>
      <p:regular r:id="rId48"/>
      <p:bold r:id="rId49"/>
    </p:embeddedFont>
    <p:embeddedFont>
      <p:font typeface="Amatic SC" panose="020B0604020202020204" charset="-79"/>
      <p:regular r:id="rId50"/>
      <p:bold r:id="rId51"/>
    </p:embeddedFont>
    <p:embeddedFont>
      <p:font typeface="Average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Roboto" panose="020B060402020202020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414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08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6c7c805b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6c7c805b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83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708b6677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708b6677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67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870f27b4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870f27b4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59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708b6677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708b6677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4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708b6677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708b6677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669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708b6677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708b6677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633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96f131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96f131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030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870f27b4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870f27b4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369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870f27b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870f27b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2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870f27b4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870f27b4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6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a437d18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a437d18a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43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870f27b4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870f27b4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26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870f27b4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870f27b4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66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c870f27b4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c870f27b4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507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c870f27b4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c870f27b4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508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67895e28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67895e28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336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870f27b4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870f27b4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953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7a54f282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c7a54f282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36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67895e28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67895e28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797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c67895e28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c67895e28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83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67895e28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67895e28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40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c7c805b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c7c805b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079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c67895e28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c67895e28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423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8e1418c5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c8e1418c5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241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c96f1316c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c96f1316c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035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8e1418c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8e1418c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396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96f1316c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c96f1316c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335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9109e260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c9109e260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307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c9109e260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c9109e260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877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ca6f5623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ca6f5623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914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c9109e260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c9109e260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869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708b6677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708b6677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1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c7c805b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c7c805b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4768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c96f1316c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c96f1316c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837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96f1316c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96f1316c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638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c96f1316c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c96f1316c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5134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c96f1316c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c96f1316c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5992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c96f1316c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c96f1316c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291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c96f1316c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c96f1316c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82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c7c805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c7c805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89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7a54f28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7a54f28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767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6c7c805b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6c7c805b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10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708b6677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708b6677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46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708b6677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708b6677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00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pp.hec.ca/" TargetMode="External"/><Relationship Id="rId5" Type="http://schemas.openxmlformats.org/officeDocument/2006/relationships/hyperlink" Target="https://www.contribuables.ca/" TargetMode="External"/><Relationship Id="rId4" Type="http://schemas.openxmlformats.org/officeDocument/2006/relationships/hyperlink" Target="https://www.ledevoir.com/politique/canada/577489/point-de-presse-de-justin-trudea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xJZSrl-i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hyperlink" Target="https://www.facebook.com/watch/?v=59557497140374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journaldemontreal.com/2019/01/16/penurie-de-main-duvre--des-nuances-simposent-encore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VcsbpHn5HxY" TargetMode="External"/><Relationship Id="rId5" Type="http://schemas.openxmlformats.org/officeDocument/2006/relationships/hyperlink" Target="https://www.canada.ca/fr/services/prestations/ae/assurance-emploi-reguliere/admissibilite.html" TargetMode="Externa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q.qc.ca/workspace/uploads/files/plateforme2018-2021.pdf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onseiller.ca/pme/nouvelles-pme/lassurance-emploi-obligatoire-pour-les-travailleurs-autonomes-fait-du-bruit/?fbclid=IwAR1cs9ezMzjZz0312tnItsvugLgV1DbYctwMnIN89t-i4FbcwBVPzm2FiwM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6dI-DdTZJyo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pjPnqY63NZA&amp;feature=youtu.be&amp;fbclid=IwAR1jL_sSReHUq2R2mr3SFmqJHxGYCH0u9Sm-JRO8q_KXVLaI5c9fEQML1M8" TargetMode="Externa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ledecoublogue.com/2018/10/04/les-timbres-dassurance-chomage-et-la-collection-danny-leon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ZDDBeR2uk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B6AlRuO2zR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QAK542h014" TargetMode="External"/><Relationship Id="rId3" Type="http://schemas.openxmlformats.org/officeDocument/2006/relationships/hyperlink" Target="https://www.lemasse.org/wp-content/uploads/2018/12/Feuillet-r%C3%A9vis%C3%A9-final-pour-site-Internet.pdf" TargetMode="External"/><Relationship Id="rId7" Type="http://schemas.openxmlformats.org/officeDocument/2006/relationships/hyperlink" Target="http://www.lemasse.org/wp-content/uploads/2018/08/Le_saccage_de_assurance_chomage_2013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101468659935102/videos/2813814265545716" TargetMode="External"/><Relationship Id="rId5" Type="http://schemas.openxmlformats.org/officeDocument/2006/relationships/hyperlink" Target="https://www.facebook.com/watch/?ref=external&amp;v=509073582918962" TargetMode="External"/><Relationship Id="rId4" Type="http://schemas.openxmlformats.org/officeDocument/2006/relationships/hyperlink" Target="https://www.youtube.com/watch?v=fh3uf5FGecM" TargetMode="External"/><Relationship Id="rId9" Type="http://schemas.openxmlformats.org/officeDocument/2006/relationships/hyperlink" Target="http://www.lemasse.org/wp-content/uploads/2018/08/argumentaire_des_sans_chemises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afswQXmKrho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xJ7MSsQ8U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emasse.org/les-groupes-membres/" TargetMode="External"/><Relationship Id="rId4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PViJQBuiT6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www.ledevoir.com/politique/canada/372486/service-canada-espion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761433" y="217075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Combattre les préjugés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1127851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i="1"/>
              <a:t>À l’égard des chômeurs et chômeuses</a:t>
            </a:r>
            <a:endParaRPr i="1"/>
          </a:p>
        </p:txBody>
      </p:sp>
      <p:sp>
        <p:nvSpPr>
          <p:cNvPr id="61" name="Google Shape;61;p13"/>
          <p:cNvSpPr/>
          <p:nvPr/>
        </p:nvSpPr>
        <p:spPr>
          <a:xfrm>
            <a:off x="-74225" y="125"/>
            <a:ext cx="9218100" cy="2501100"/>
          </a:xfrm>
          <a:prstGeom prst="wedgeRectCallout">
            <a:avLst>
              <a:gd name="adj1" fmla="val 12722"/>
              <a:gd name="adj2" fmla="val 5066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762900" y="614225"/>
            <a:ext cx="6952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8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COMBATTRE LES PRÉJUGÉS</a:t>
            </a:r>
            <a:endParaRPr sz="38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600">
                <a:latin typeface="Oswald"/>
                <a:ea typeface="Oswald"/>
                <a:cs typeface="Oswald"/>
                <a:sym typeface="Oswald"/>
              </a:rPr>
              <a:t>à l’égard des chômeurs et chômeuses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25" y="1572650"/>
            <a:ext cx="6764201" cy="33094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-1502125" y="0"/>
            <a:ext cx="16323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10799655">
            <a:off x="-1339475" y="-4225"/>
            <a:ext cx="2988900" cy="2509800"/>
          </a:xfrm>
          <a:prstGeom prst="triangle">
            <a:avLst>
              <a:gd name="adj" fmla="val 50874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-345">
            <a:off x="-1277625" y="2501234"/>
            <a:ext cx="2988900" cy="2646900"/>
          </a:xfrm>
          <a:prstGeom prst="triangle">
            <a:avLst>
              <a:gd name="adj" fmla="val 46995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1433700" y="4882075"/>
            <a:ext cx="7710300" cy="26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1433700" y="125"/>
            <a:ext cx="7710300" cy="26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13"/>
          <p:cNvCxnSpPr/>
          <p:nvPr/>
        </p:nvCxnSpPr>
        <p:spPr>
          <a:xfrm flipH="1">
            <a:off x="4705500" y="2514600"/>
            <a:ext cx="2457300" cy="220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/>
          <p:nvPr/>
        </p:nvSpPr>
        <p:spPr>
          <a:xfrm rot="10800000">
            <a:off x="5762775" y="2514675"/>
            <a:ext cx="3371700" cy="2390700"/>
          </a:xfrm>
          <a:prstGeom prst="rtTriangl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Souvent présentés comme des évidences, les préjugés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servent à discriminer.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447675" y="1675650"/>
            <a:ext cx="6696000" cy="3182100"/>
          </a:xfrm>
          <a:prstGeom prst="rightArrow">
            <a:avLst>
              <a:gd name="adj1" fmla="val 50000"/>
              <a:gd name="adj2" fmla="val 27835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600075" y="2667000"/>
            <a:ext cx="1762200" cy="123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Catégorisation sociale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/>
              <a:t>Le groupe X</a:t>
            </a:r>
            <a:endParaRPr sz="1300"/>
          </a:p>
        </p:txBody>
      </p:sp>
      <p:sp>
        <p:nvSpPr>
          <p:cNvPr id="161" name="Google Shape;161;p22"/>
          <p:cNvSpPr/>
          <p:nvPr/>
        </p:nvSpPr>
        <p:spPr>
          <a:xfrm>
            <a:off x="2476500" y="2667000"/>
            <a:ext cx="1695600" cy="123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Stéréotype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/>
              <a:t>Les X ne travaillent pas.</a:t>
            </a:r>
            <a:endParaRPr sz="1300"/>
          </a:p>
        </p:txBody>
      </p:sp>
      <p:sp>
        <p:nvSpPr>
          <p:cNvPr id="162" name="Google Shape;162;p22"/>
          <p:cNvSpPr/>
          <p:nvPr/>
        </p:nvSpPr>
        <p:spPr>
          <a:xfrm>
            <a:off x="4286325" y="2667000"/>
            <a:ext cx="1657500" cy="1238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Préjugé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/>
              <a:t>Méfiance envers le stéréotype = les x sont tous des paresseux.</a:t>
            </a:r>
            <a:endParaRPr sz="1300"/>
          </a:p>
        </p:txBody>
      </p:sp>
      <p:sp>
        <p:nvSpPr>
          <p:cNvPr id="163" name="Google Shape;163;p22"/>
          <p:cNvSpPr/>
          <p:nvPr/>
        </p:nvSpPr>
        <p:spPr>
          <a:xfrm>
            <a:off x="7174800" y="2857500"/>
            <a:ext cx="1657500" cy="81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/>
              <a:t>Discimination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Exclusion, évitement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426925" y="576000"/>
            <a:ext cx="5533200" cy="600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608725" y="576000"/>
            <a:ext cx="5169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FONCTION DES PRÉJUGÉS</a:t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1683850" y="1311750"/>
            <a:ext cx="8520600" cy="1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42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DÉMYSTIFIER LES PRÉJUGÉS</a:t>
            </a:r>
            <a:endParaRPr sz="342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2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rôle des médias</a:t>
            </a:r>
            <a:endParaRPr sz="242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00"/>
          </a:p>
        </p:txBody>
      </p:sp>
      <p:sp>
        <p:nvSpPr>
          <p:cNvPr id="171" name="Google Shape;171;p23"/>
          <p:cNvSpPr/>
          <p:nvPr/>
        </p:nvSpPr>
        <p:spPr>
          <a:xfrm>
            <a:off x="855250" y="1527450"/>
            <a:ext cx="750000" cy="638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250" y="2381250"/>
            <a:ext cx="1865375" cy="24574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588300" y="9525"/>
            <a:ext cx="1848900" cy="5143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0" y="302550"/>
            <a:ext cx="8832300" cy="764400"/>
          </a:xfrm>
          <a:prstGeom prst="rect">
            <a:avLst/>
          </a:prstGeom>
          <a:solidFill>
            <a:srgbClr val="CC0000">
              <a:alpha val="71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fr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suggéré 3 : Faits ou opinions ?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3288350" y="1353075"/>
            <a:ext cx="5200200" cy="3263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VÉRIFIER LES SOURCES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L’article est écrit par qui ? Quel genre de sujet couvre généralement l’auteur de l’article ? À qui est donné la parole ? De qui provient les sources citées ?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ÊTRE ATTENTIF AUX DÉTAILS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Est-ce que certaine formulations de phrases suggèrent une interprétation? Pourquoi certaines formulation ont pour effet de convaincre et non de simplement décrire une situation ? Quels procédés rhétoriques sont utilisés dans l’article ? 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l="27522" t="13904" r="32003"/>
          <a:stretch/>
        </p:blipFill>
        <p:spPr>
          <a:xfrm>
            <a:off x="374275" y="1648625"/>
            <a:ext cx="2345500" cy="2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/>
          <p:nvPr/>
        </p:nvSpPr>
        <p:spPr>
          <a:xfrm rot="582038">
            <a:off x="6288061" y="1380661"/>
            <a:ext cx="2371509" cy="529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Quelques réflexes à avoir</a:t>
            </a: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546275" y="0"/>
            <a:ext cx="1840500" cy="5143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0" y="445025"/>
            <a:ext cx="8761200" cy="670800"/>
          </a:xfrm>
          <a:prstGeom prst="rect">
            <a:avLst/>
          </a:prstGeom>
          <a:solidFill>
            <a:srgbClr val="CC0000">
              <a:alpha val="71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1727550" y="549575"/>
            <a:ext cx="50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Atelier suggéré 3 : Faits ou opinions ?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2937700" y="3614975"/>
            <a:ext cx="309900" cy="572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50" y="1704800"/>
            <a:ext cx="3782250" cy="28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5"/>
          <p:cNvSpPr/>
          <p:nvPr/>
        </p:nvSpPr>
        <p:spPr>
          <a:xfrm>
            <a:off x="4592650" y="1582575"/>
            <a:ext cx="4168800" cy="313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5"/>
          <p:cNvSpPr/>
          <p:nvPr/>
        </p:nvSpPr>
        <p:spPr>
          <a:xfrm rot="994810">
            <a:off x="7735283" y="1245390"/>
            <a:ext cx="1272092" cy="636419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fr-CA" sz="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« </a:t>
            </a:r>
            <a:r>
              <a:rPr lang="fr-CA" sz="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Ottawa versera aussi une aide d’urgence aux étudiants </a:t>
            </a:r>
            <a:r>
              <a:rPr lang="fr-CA" sz="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»</a:t>
            </a:r>
            <a:r>
              <a:rPr lang="fr-CA" sz="8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, Le Devoir, 23 avril 2020.</a:t>
            </a:r>
            <a:r>
              <a:rPr lang="fr-CA" sz="800" i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endParaRPr sz="800">
              <a:solidFill>
                <a:srgbClr val="1155CC"/>
              </a:solidFill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4592650" y="1278300"/>
            <a:ext cx="4168800" cy="41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</a:endParaRPr>
          </a:p>
          <a:p>
            <a:pPr marL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9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présente comme un texte neutre</a:t>
            </a:r>
            <a:r>
              <a:rPr lang="fr-CA" sz="139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qui nous en apprend sur un sujet d’actualité (titre, présentation de la nouvelle mesure). Pourtant il y a une </a:t>
            </a:r>
            <a:endParaRPr sz="139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9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sélection inégale des interventions.</a:t>
            </a:r>
            <a:endParaRPr sz="139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66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66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6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4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paragraphes sont consacrés aux réactions à la nouvelle mesure de soutien, dont 6 accordent la parole à la </a:t>
            </a:r>
            <a:r>
              <a:rPr lang="fr-CA" sz="1409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Fédération canadienne des contribuables</a:t>
            </a:r>
            <a:r>
              <a:rPr lang="fr-CA" sz="1409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4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à Robert Gagné, directeur du </a:t>
            </a:r>
            <a:r>
              <a:rPr lang="fr-CA" sz="1409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centre de recherche sur la productivité et la prospérité</a:t>
            </a:r>
            <a:r>
              <a:rPr lang="fr-CA" sz="1409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4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HEC.</a:t>
            </a:r>
            <a:endParaRPr sz="14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6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6737850" y="2812175"/>
            <a:ext cx="390000" cy="326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4015250" y="2177150"/>
            <a:ext cx="4599300" cy="2521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579900" y="0"/>
            <a:ext cx="2000400" cy="5143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311700" y="553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6666"/>
              <a:buFont typeface="Arial"/>
              <a:buNone/>
            </a:pP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0" y="432550"/>
            <a:ext cx="8832300" cy="670800"/>
          </a:xfrm>
          <a:prstGeom prst="rect">
            <a:avLst/>
          </a:prstGeom>
          <a:solidFill>
            <a:srgbClr val="CC0000">
              <a:alpha val="71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3466025" y="488925"/>
            <a:ext cx="5010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    </a:t>
            </a:r>
            <a:r>
              <a:rPr lang="fr-C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Atelier suggéré 3 : Faits ou opinions ?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4194750" y="1035875"/>
            <a:ext cx="4599300" cy="1711500"/>
          </a:xfrm>
          <a:prstGeom prst="rect">
            <a:avLst/>
          </a:prstGeom>
        </p:spPr>
        <p:txBody>
          <a:bodyPr spcFirstLastPara="1" wrap="square" lIns="91425" tIns="91425" rIns="785000" bIns="91425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2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32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texte ne fait pas juste présenter des faits, il utilise des </a:t>
            </a:r>
            <a:r>
              <a:rPr lang="fr-CA" sz="6328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procédés rhétoriques pour convaincre </a:t>
            </a:r>
            <a:r>
              <a:rPr lang="fr-CA" sz="632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diriger l’interprétation du.de la lecteur.rice.</a:t>
            </a:r>
            <a:r>
              <a:rPr lang="fr-CA" sz="672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72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72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2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</a:endParaRPr>
          </a:p>
          <a:p>
            <a:pPr marL="0" marR="1348927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928" b="1">
              <a:solidFill>
                <a:srgbClr val="FFFFFF"/>
              </a:solidFill>
            </a:endParaRPr>
          </a:p>
          <a:p>
            <a:pPr marL="630000" marR="1348927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 i="1">
              <a:solidFill>
                <a:srgbClr val="101010"/>
              </a:solidFill>
              <a:highlight>
                <a:srgbClr val="F3F3F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4267325" y="2283100"/>
            <a:ext cx="4209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personnification : </a:t>
            </a: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évoquer une idée sous les traits humains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Argument d’autorité : </a:t>
            </a: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donner une légitimité à un argument en recourant à un expert pour prouver sa scientificité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Procédé pathétique </a:t>
            </a: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Pathos = émotion (ici susciter la méfiance et la peur)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667" y="3696187"/>
            <a:ext cx="1167925" cy="5265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4">
            <a:alphaModFix/>
          </a:blip>
          <a:srcRect l="32640" t="18886" r="32640" b="42585"/>
          <a:stretch/>
        </p:blipFill>
        <p:spPr>
          <a:xfrm>
            <a:off x="485775" y="2177150"/>
            <a:ext cx="2779950" cy="25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5">
            <a:alphaModFix/>
          </a:blip>
          <a:srcRect b="6208"/>
          <a:stretch/>
        </p:blipFill>
        <p:spPr>
          <a:xfrm>
            <a:off x="940200" y="2512801"/>
            <a:ext cx="1908154" cy="16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 rotWithShape="1">
          <a:blip r:embed="rId3">
            <a:alphaModFix/>
          </a:blip>
          <a:srcRect t="8061" b="51773"/>
          <a:stretch/>
        </p:blipFill>
        <p:spPr>
          <a:xfrm>
            <a:off x="1076075" y="3835725"/>
            <a:ext cx="1636425" cy="29631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/>
          <p:nvPr/>
        </p:nvSpPr>
        <p:spPr>
          <a:xfrm>
            <a:off x="793575" y="269575"/>
            <a:ext cx="2948400" cy="2106300"/>
          </a:xfrm>
          <a:prstGeom prst="wedgeEllipseCallout">
            <a:avLst>
              <a:gd name="adj1" fmla="val -18953"/>
              <a:gd name="adj2" fmla="val 6334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1121425" y="537775"/>
            <a:ext cx="27282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latin typeface="Amatic SC"/>
                <a:ea typeface="Amatic SC"/>
                <a:cs typeface="Amatic SC"/>
                <a:sym typeface="Amatic SC"/>
              </a:rPr>
              <a:t>Je ne voudrais pas qu’on se 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latin typeface="Amatic SC"/>
                <a:ea typeface="Amatic SC"/>
                <a:cs typeface="Amatic SC"/>
                <a:sym typeface="Amatic SC"/>
              </a:rPr>
              <a:t>retrouve cet été avec des 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latin typeface="Amatic SC"/>
                <a:ea typeface="Amatic SC"/>
                <a:cs typeface="Amatic SC"/>
                <a:sym typeface="Amatic SC"/>
              </a:rPr>
              <a:t>reportages à propos d’employeurs </a:t>
            </a:r>
            <a:endParaRPr sz="19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latin typeface="Amatic SC"/>
                <a:ea typeface="Amatic SC"/>
                <a:cs typeface="Amatic SC"/>
                <a:sym typeface="Amatic SC"/>
              </a:rPr>
              <a:t>qui se disent incapables de recruter des étudiants </a:t>
            </a:r>
            <a:endParaRPr sz="16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2273563" y="191000"/>
            <a:ext cx="42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5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L’illusion médiatique</a:t>
            </a:r>
            <a:endParaRPr sz="35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0" y="1152475"/>
            <a:ext cx="4172700" cy="341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4925775" y="1152475"/>
            <a:ext cx="4218300" cy="341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507975" y="879950"/>
            <a:ext cx="2676000" cy="417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DANS L’IDÉAL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5754575" y="937000"/>
            <a:ext cx="2676000" cy="417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solidFill>
                  <a:srgbClr val="FFFFFF"/>
                </a:solidFill>
              </a:rPr>
              <a:t>DANS LA RÉALITÉ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l="3064" t="6755" r="4076" b="7185"/>
          <a:stretch/>
        </p:blipFill>
        <p:spPr>
          <a:xfrm>
            <a:off x="3686038" y="1251300"/>
            <a:ext cx="1651025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374175" y="1527600"/>
            <a:ext cx="3120600" cy="3140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Gardiens de la vérité et de la liberté de penser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médias sont au service du public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médias sont représentatifs de l’opinion publique 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médias agissent comme contre-pouvoir 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7320200" y="3795650"/>
            <a:ext cx="44619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5528325" y="1527600"/>
            <a:ext cx="3182700" cy="32940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médias ne sont pas neutres </a:t>
            </a: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(et ne sont pas tenus d’être neutres selon la loi canadienne)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L’opinion publique n’existe pas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priori</a:t>
            </a:r>
            <a:endParaRPr sz="16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médias sont vecteurs de préjugés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Char char="●"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médias fabriquent le consentement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/>
          <p:nvPr/>
        </p:nvSpPr>
        <p:spPr>
          <a:xfrm>
            <a:off x="332925" y="554125"/>
            <a:ext cx="4572600" cy="12303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8"/>
          <p:cNvSpPr/>
          <p:nvPr/>
        </p:nvSpPr>
        <p:spPr>
          <a:xfrm>
            <a:off x="354225" y="1940775"/>
            <a:ext cx="4530000" cy="26100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717075" y="799025"/>
            <a:ext cx="37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5 biais médiatiques</a:t>
            </a:r>
            <a:r>
              <a:rPr lang="fr-CA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5" name="Google Shape;235;p28"/>
          <p:cNvSpPr txBox="1">
            <a:spLocks noGrp="1"/>
          </p:cNvSpPr>
          <p:nvPr>
            <p:ph type="body" idx="1"/>
          </p:nvPr>
        </p:nvSpPr>
        <p:spPr>
          <a:xfrm>
            <a:off x="470025" y="2051025"/>
            <a:ext cx="4414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lang="fr-CA" sz="6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Dimension économiques du média </a:t>
            </a:r>
            <a:endParaRPr sz="6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fr-CA" sz="6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poids de la publicité</a:t>
            </a:r>
            <a:endParaRPr sz="6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r>
              <a:rPr lang="fr-CA" sz="6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La proximité entre les pouvoir médiatiques et politiques</a:t>
            </a:r>
            <a:r>
              <a:rPr lang="fr-CA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fr-CA" sz="6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pressions de diverses organisations ou des individus sur les lignes éditoriales </a:t>
            </a:r>
            <a:endParaRPr sz="6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5) </a:t>
            </a:r>
            <a:r>
              <a:rPr lang="fr-CA" sz="6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filtre idéologique de la société</a:t>
            </a:r>
            <a:endParaRPr sz="6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 rot="-1470250">
            <a:off x="3590517" y="4032653"/>
            <a:ext cx="1275921" cy="568019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 b="1">
                <a:solidFill>
                  <a:srgbClr val="3C78D8"/>
                </a:solidFill>
              </a:rPr>
              <a:t>Capsule vidéo suggérée</a:t>
            </a:r>
            <a:endParaRPr sz="700" b="1">
              <a:solidFill>
                <a:srgbClr val="3C78D8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https://www.youtube.com/watch?v=9HxJZSrl-i8</a:t>
            </a:r>
            <a:endParaRPr sz="800">
              <a:solidFill>
                <a:srgbClr val="3C78D8"/>
              </a:solidFill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5456" y="456745"/>
            <a:ext cx="3526319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4930" y="2102750"/>
            <a:ext cx="3607370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0714" y="3850151"/>
            <a:ext cx="3595807" cy="9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6021450" y="4679200"/>
            <a:ext cx="339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Centre d’études sur les médias (2015)</a:t>
            </a:r>
            <a:endParaRPr sz="10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75" y="852075"/>
            <a:ext cx="2439349" cy="357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 l="-10047"/>
          <a:stretch/>
        </p:blipFill>
        <p:spPr>
          <a:xfrm>
            <a:off x="-265175" y="247875"/>
            <a:ext cx="5504749" cy="3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5">
            <a:alphaModFix/>
          </a:blip>
          <a:srcRect l="10421" r="13289"/>
          <a:stretch/>
        </p:blipFill>
        <p:spPr>
          <a:xfrm>
            <a:off x="5004800" y="2149500"/>
            <a:ext cx="2170200" cy="27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442450" y="3581050"/>
            <a:ext cx="3727500" cy="13236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sondage comme instrument de mesure de l’opinion publique</a:t>
            </a:r>
            <a:endParaRPr sz="15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Une des propriétés des sondages consiste à poser aux gens des problèmes qu’ils ne se posent pas, à faire glisser des réponses à des problèmes qu’ils n’ont pas posé, et donc à imposer des réponses</a:t>
            </a:r>
            <a:r>
              <a:rPr lang="fr-CA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fr-CA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- Pierre Bourdieu</a:t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4278300" y="247875"/>
            <a:ext cx="4865700" cy="6042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C’est quoi, l’opinion publique ?</a:t>
            </a:r>
            <a:endParaRPr sz="1700" b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>
            <a:spLocks noGrp="1"/>
          </p:cNvSpPr>
          <p:nvPr>
            <p:ph type="title"/>
          </p:nvPr>
        </p:nvSpPr>
        <p:spPr>
          <a:xfrm>
            <a:off x="1572525" y="1462650"/>
            <a:ext cx="8520600" cy="1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12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LE CHÔMAGE, C’EST QUOI ?</a:t>
            </a:r>
            <a:endParaRPr sz="312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02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 chômage comme statut au régime d’assurance-emploi</a:t>
            </a:r>
            <a:endParaRPr sz="202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300"/>
          </a:p>
        </p:txBody>
      </p:sp>
      <p:sp>
        <p:nvSpPr>
          <p:cNvPr id="255" name="Google Shape;255;p30"/>
          <p:cNvSpPr/>
          <p:nvPr/>
        </p:nvSpPr>
        <p:spPr>
          <a:xfrm>
            <a:off x="777550" y="1678350"/>
            <a:ext cx="750000" cy="638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550" y="2431125"/>
            <a:ext cx="3004204" cy="19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/>
          <p:nvPr/>
        </p:nvSpPr>
        <p:spPr>
          <a:xfrm>
            <a:off x="485775" y="9525"/>
            <a:ext cx="1743000" cy="5143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0" y="537775"/>
            <a:ext cx="8832300" cy="621900"/>
          </a:xfrm>
          <a:prstGeom prst="rect">
            <a:avLst/>
          </a:prstGeom>
          <a:solidFill>
            <a:srgbClr val="CC0000">
              <a:alpha val="71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Atelier suggéré 4 : Les chômeur.se.s ne chôment jamais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2731875" y="1783475"/>
            <a:ext cx="2453400" cy="31245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Chômage 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(n.m) Situation d’un.e salarié.e qui, bien que apte au travail, </a:t>
            </a:r>
            <a:r>
              <a:rPr lang="fr-CA" sz="1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trouve privé d’emploi</a:t>
            </a: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Synonyme : demandeur.se.s  d’emploi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LAROUSSE 2020</a:t>
            </a:r>
            <a:endParaRPr sz="16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3500" lvl="0" indent="8420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A4D"/>
              </a:buClr>
              <a:buSzPts val="1150"/>
              <a:buNone/>
            </a:pP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2731875" y="1248375"/>
            <a:ext cx="6069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définitions les plus simples, sont parfois les plus lumineuses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5254850" y="2886500"/>
            <a:ext cx="71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VS</a:t>
            </a:r>
            <a:endParaRPr sz="2800" b="1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6072025" y="1752500"/>
            <a:ext cx="2525700" cy="31245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Chômer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(verbe) Ne pas travailler en raison d’une fête. Cesser d’être en activité.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Synonyme : être improductif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ex: Le dimanche, les usines chôment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LAROUSSE 2020</a:t>
            </a:r>
            <a:endParaRPr sz="16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7612800" y="0"/>
            <a:ext cx="1531200" cy="5143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08225" y="426350"/>
            <a:ext cx="8735700" cy="9000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97075" y="533050"/>
            <a:ext cx="3903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Objectifs de l’atelier</a:t>
            </a:r>
            <a:endParaRPr sz="3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480375" y="1673175"/>
            <a:ext cx="678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Critiquer</a:t>
            </a:r>
            <a:endParaRPr sz="24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Développer des outils pour questionner les préjugés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S’autodéfinir  </a:t>
            </a:r>
            <a:endParaRPr sz="24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réapproprier son expérience du chômage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Combattre </a:t>
            </a:r>
            <a:endParaRPr sz="24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lutte contre les préjugés : se mobiliser politiquement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/>
          <p:nvPr/>
        </p:nvSpPr>
        <p:spPr>
          <a:xfrm>
            <a:off x="391800" y="339900"/>
            <a:ext cx="8360400" cy="446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"/>
          <p:cNvSpPr txBox="1"/>
          <p:nvPr/>
        </p:nvSpPr>
        <p:spPr>
          <a:xfrm>
            <a:off x="422675" y="494825"/>
            <a:ext cx="249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3116375" y="561725"/>
            <a:ext cx="2750100" cy="23037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"/>
          <p:cNvSpPr txBox="1"/>
          <p:nvPr/>
        </p:nvSpPr>
        <p:spPr>
          <a:xfrm>
            <a:off x="3383513" y="925775"/>
            <a:ext cx="23562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 b="1"/>
              <a:t>Le chômage</a:t>
            </a:r>
            <a:r>
              <a:rPr lang="fr-CA" sz="2300" b="1"/>
              <a:t> </a:t>
            </a:r>
            <a:r>
              <a:rPr lang="fr-CA" sz="1600"/>
              <a:t>Qu’est-ce que c’est ?</a:t>
            </a:r>
            <a:endParaRPr sz="1600"/>
          </a:p>
        </p:txBody>
      </p:sp>
      <p:sp>
        <p:nvSpPr>
          <p:cNvPr id="275" name="Google Shape;275;p32"/>
          <p:cNvSpPr/>
          <p:nvPr/>
        </p:nvSpPr>
        <p:spPr>
          <a:xfrm>
            <a:off x="4872425" y="3908225"/>
            <a:ext cx="1784100" cy="533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608225" y="3155800"/>
            <a:ext cx="1784100" cy="654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Réalité économique</a:t>
            </a:r>
            <a:endParaRPr/>
          </a:p>
        </p:txBody>
      </p:sp>
      <p:sp>
        <p:nvSpPr>
          <p:cNvPr id="277" name="Google Shape;277;p32"/>
          <p:cNvSpPr/>
          <p:nvPr/>
        </p:nvSpPr>
        <p:spPr>
          <a:xfrm>
            <a:off x="6656525" y="3064475"/>
            <a:ext cx="16968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Définition étatique</a:t>
            </a:r>
            <a:endParaRPr/>
          </a:p>
        </p:txBody>
      </p:sp>
      <p:sp>
        <p:nvSpPr>
          <p:cNvPr id="278" name="Google Shape;278;p32"/>
          <p:cNvSpPr txBox="1"/>
          <p:nvPr/>
        </p:nvSpPr>
        <p:spPr>
          <a:xfrm>
            <a:off x="4872413" y="3974675"/>
            <a:ext cx="178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Définition patronale</a:t>
            </a:r>
            <a:endParaRPr/>
          </a:p>
        </p:txBody>
      </p:sp>
      <p:cxnSp>
        <p:nvCxnSpPr>
          <p:cNvPr id="279" name="Google Shape;279;p32"/>
          <p:cNvCxnSpPr>
            <a:stCxn id="276" idx="0"/>
            <a:endCxn id="273" idx="3"/>
          </p:cNvCxnSpPr>
          <p:nvPr/>
        </p:nvCxnSpPr>
        <p:spPr>
          <a:xfrm rot="10800000" flipH="1">
            <a:off x="1500275" y="2528200"/>
            <a:ext cx="2018700" cy="627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2"/>
          <p:cNvCxnSpPr>
            <a:stCxn id="273" idx="5"/>
            <a:endCxn id="277" idx="0"/>
          </p:cNvCxnSpPr>
          <p:nvPr/>
        </p:nvCxnSpPr>
        <p:spPr>
          <a:xfrm>
            <a:off x="5463732" y="2528056"/>
            <a:ext cx="2041200" cy="53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1" name="Google Shape;281;p32"/>
          <p:cNvPicPr preferRelativeResize="0"/>
          <p:nvPr/>
        </p:nvPicPr>
        <p:blipFill rotWithShape="1">
          <a:blip r:embed="rId3">
            <a:alphaModFix/>
          </a:blip>
          <a:srcRect l="4199" t="9976" r="56912" b="15457"/>
          <a:stretch/>
        </p:blipFill>
        <p:spPr>
          <a:xfrm>
            <a:off x="3978913" y="1750173"/>
            <a:ext cx="1014888" cy="948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2"/>
          <p:cNvCxnSpPr/>
          <p:nvPr/>
        </p:nvCxnSpPr>
        <p:spPr>
          <a:xfrm flipH="1">
            <a:off x="3710250" y="2865425"/>
            <a:ext cx="509100" cy="1013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2"/>
          <p:cNvCxnSpPr/>
          <p:nvPr/>
        </p:nvCxnSpPr>
        <p:spPr>
          <a:xfrm>
            <a:off x="4872425" y="2836325"/>
            <a:ext cx="591300" cy="1071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4" name="Google Shape;284;p32"/>
          <p:cNvSpPr/>
          <p:nvPr/>
        </p:nvSpPr>
        <p:spPr>
          <a:xfrm>
            <a:off x="2780375" y="3908225"/>
            <a:ext cx="1735800" cy="533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Situation sociale</a:t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6020400" y="0"/>
            <a:ext cx="2356200" cy="25986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 txBox="1"/>
          <p:nvPr/>
        </p:nvSpPr>
        <p:spPr>
          <a:xfrm>
            <a:off x="6047850" y="548675"/>
            <a:ext cx="23013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LUTTE POUR LE SENS DES MOTS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LUTTES SOCIALES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7900" y="1554400"/>
            <a:ext cx="6148200" cy="22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/>
          <p:nvPr/>
        </p:nvSpPr>
        <p:spPr>
          <a:xfrm>
            <a:off x="2577225" y="494825"/>
            <a:ext cx="3927600" cy="7215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Point de vu situé</a:t>
            </a:r>
            <a:endParaRPr sz="3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/>
          <p:nvPr/>
        </p:nvSpPr>
        <p:spPr>
          <a:xfrm>
            <a:off x="0" y="268025"/>
            <a:ext cx="9121200" cy="12474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760600" y="356525"/>
            <a:ext cx="2805600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100">
                <a:latin typeface="Calibri"/>
                <a:ea typeface="Calibri"/>
                <a:cs typeface="Calibri"/>
                <a:sym typeface="Calibri"/>
              </a:rPr>
              <a:t>LE CHÔMAGE 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600">
                <a:latin typeface="Calibri"/>
                <a:ea typeface="Calibri"/>
                <a:cs typeface="Calibri"/>
                <a:sym typeface="Calibri"/>
              </a:rPr>
              <a:t>comme situation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311700" y="2131850"/>
            <a:ext cx="3775200" cy="2386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-CA" sz="260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Situation temporaire liée à une perte d’emploi</a:t>
            </a:r>
            <a:endParaRPr sz="260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fr-CA" sz="260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chômeur.se.s sont des </a:t>
            </a:r>
            <a:r>
              <a:rPr lang="fr-CA" sz="260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travailleur.se.s en situation de chômage</a:t>
            </a:r>
            <a:endParaRPr sz="2601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2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452" y="160100"/>
            <a:ext cx="280554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 rotWithShape="1">
          <a:blip r:embed="rId4">
            <a:alphaModFix/>
          </a:blip>
          <a:srcRect b="13859"/>
          <a:stretch/>
        </p:blipFill>
        <p:spPr>
          <a:xfrm>
            <a:off x="5261350" y="107950"/>
            <a:ext cx="3425224" cy="503555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/>
          <p:nvPr/>
        </p:nvSpPr>
        <p:spPr>
          <a:xfrm rot="649353">
            <a:off x="5745234" y="333424"/>
            <a:ext cx="3195436" cy="222480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/>
          <p:cNvSpPr txBox="1"/>
          <p:nvPr/>
        </p:nvSpPr>
        <p:spPr>
          <a:xfrm rot="675563">
            <a:off x="5816500" y="637669"/>
            <a:ext cx="3200499" cy="161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100" b="1">
                <a:solidFill>
                  <a:srgbClr val="134F5C"/>
                </a:solidFill>
                <a:latin typeface="Amatic SC"/>
                <a:ea typeface="Amatic SC"/>
                <a:cs typeface="Amatic SC"/>
                <a:sym typeface="Amatic SC"/>
              </a:rPr>
              <a:t>TRAVAILLEUR.SE.S ET CHÔMEUR.SE.S, MÊMES INJUSTICES, MÊME COMBAT !</a:t>
            </a:r>
            <a:endParaRPr sz="3100" b="1">
              <a:solidFill>
                <a:srgbClr val="134F5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304" name="Google Shape;304;p34"/>
          <p:cNvCxnSpPr/>
          <p:nvPr/>
        </p:nvCxnSpPr>
        <p:spPr>
          <a:xfrm>
            <a:off x="7145550" y="2131850"/>
            <a:ext cx="1369500" cy="2598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/>
          <p:nvPr/>
        </p:nvSpPr>
        <p:spPr>
          <a:xfrm>
            <a:off x="0" y="268025"/>
            <a:ext cx="9121200" cy="12474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360175" y="356525"/>
            <a:ext cx="3963000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100">
                <a:latin typeface="Calibri"/>
                <a:ea typeface="Calibri"/>
                <a:cs typeface="Calibri"/>
                <a:sym typeface="Calibri"/>
              </a:rPr>
              <a:t>LE CHÔMAGE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00">
                <a:latin typeface="Calibri"/>
                <a:ea typeface="Calibri"/>
                <a:cs typeface="Calibri"/>
                <a:sym typeface="Calibri"/>
              </a:rPr>
              <a:t>comme réalité économique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8650" y="1515425"/>
            <a:ext cx="3865800" cy="33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5"/>
          <p:cNvSpPr txBox="1"/>
          <p:nvPr/>
        </p:nvSpPr>
        <p:spPr>
          <a:xfrm>
            <a:off x="408775" y="1758200"/>
            <a:ext cx="3865800" cy="3032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Réalité inhérente à l’économie canadienne </a:t>
            </a:r>
            <a:r>
              <a:rPr lang="fr-CA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(ex : industrie saisonnière)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Mirage du plein-emploi</a:t>
            </a:r>
            <a:endParaRPr sz="17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Pénurie de main-d’oeuvre ou pénurie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d’emplois de qualité ?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Régulation de la main-d’oeuvre</a:t>
            </a:r>
            <a:endParaRPr sz="18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menace du chômage comme levier pour faire pression à la baisse sur les conditions de travail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/>
          <p:nvPr/>
        </p:nvSpPr>
        <p:spPr>
          <a:xfrm rot="1060833">
            <a:off x="3476629" y="1515516"/>
            <a:ext cx="1174477" cy="63386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/>
              <a:t>Sur l’industrie saisonnière en Côte-Nord. </a:t>
            </a:r>
            <a:r>
              <a:rPr lang="fr-CA" sz="7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https://www.facebook.com/watch/?v=595574971403749</a:t>
            </a:r>
            <a:endParaRPr sz="700">
              <a:solidFill>
                <a:srgbClr val="1155CC"/>
              </a:solidFill>
            </a:endParaRPr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5">
            <a:alphaModFix/>
          </a:blip>
          <a:srcRect l="19289" t="2987"/>
          <a:stretch/>
        </p:blipFill>
        <p:spPr>
          <a:xfrm>
            <a:off x="4878650" y="268025"/>
            <a:ext cx="1872875" cy="12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 rotWithShape="1">
          <a:blip r:embed="rId6">
            <a:alphaModFix/>
          </a:blip>
          <a:srcRect l="7811" t="2978" r="5004"/>
          <a:stretch/>
        </p:blipFill>
        <p:spPr>
          <a:xfrm>
            <a:off x="6751525" y="268025"/>
            <a:ext cx="1992925" cy="12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 l="-28849" t="-24300" b="-4548"/>
          <a:stretch/>
        </p:blipFill>
        <p:spPr>
          <a:xfrm>
            <a:off x="2054775" y="152400"/>
            <a:ext cx="376860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775" y="152400"/>
            <a:ext cx="2814106" cy="46554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6"/>
          <p:cNvSpPr txBox="1"/>
          <p:nvPr/>
        </p:nvSpPr>
        <p:spPr>
          <a:xfrm>
            <a:off x="458425" y="1230050"/>
            <a:ext cx="2219700" cy="1108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Au-delà de la loi de l’offre et de la demande : 20 % des postes vacants se trouvent dans des entreprises qui sont en recrutement constants.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6"/>
          <p:cNvSpPr txBox="1"/>
          <p:nvPr/>
        </p:nvSpPr>
        <p:spPr>
          <a:xfrm>
            <a:off x="458425" y="2580950"/>
            <a:ext cx="2219700" cy="1200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pénurie de main d’oeuvre touche des secteurs spécifiques de l’industrie, notamment ceux qui offrent des faibles salaires et de conditions de travail peu attrayantes. 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458425" y="4024250"/>
            <a:ext cx="2219700" cy="61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/>
              <a:t>Données fournies par l’IRIS </a:t>
            </a:r>
            <a:r>
              <a:rPr lang="fr-CA" sz="700" u="sng">
                <a:solidFill>
                  <a:srgbClr val="3D85C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https://www.journaldemontreal.com/2019/01/16/penurie-de-main-duvre--des-nuances-simposent-encore</a:t>
            </a:r>
            <a:endParaRPr sz="1100">
              <a:solidFill>
                <a:srgbClr val="3D85C6"/>
              </a:solidFill>
            </a:endParaRPr>
          </a:p>
        </p:txBody>
      </p:sp>
      <p:sp>
        <p:nvSpPr>
          <p:cNvPr id="325" name="Google Shape;325;p36"/>
          <p:cNvSpPr/>
          <p:nvPr/>
        </p:nvSpPr>
        <p:spPr>
          <a:xfrm>
            <a:off x="343825" y="201525"/>
            <a:ext cx="5528700" cy="6915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MIEUX COMPRENDRE LE PHÉNOMÈNE DE LA PÉNURIE DE MAIN-D’OEUVRE (2017-2019)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>
            <a:spLocks noGrp="1"/>
          </p:cNvSpPr>
          <p:nvPr>
            <p:ph type="body" idx="1"/>
          </p:nvPr>
        </p:nvSpPr>
        <p:spPr>
          <a:xfrm>
            <a:off x="467450" y="2646225"/>
            <a:ext cx="4623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fr-CA" sz="6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Chômeur.se.s</a:t>
            </a:r>
            <a:r>
              <a:rPr lang="fr-CA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fr-CA" sz="6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prestataires d’assurance-emploi</a:t>
            </a:r>
            <a:r>
              <a:rPr lang="fr-CA" sz="6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4600"/>
          </a:p>
        </p:txBody>
      </p:sp>
      <p:sp>
        <p:nvSpPr>
          <p:cNvPr id="331" name="Google Shape;331;p37"/>
          <p:cNvSpPr/>
          <p:nvPr/>
        </p:nvSpPr>
        <p:spPr>
          <a:xfrm>
            <a:off x="0" y="303050"/>
            <a:ext cx="9121200" cy="11712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 txBox="1"/>
          <p:nvPr/>
        </p:nvSpPr>
        <p:spPr>
          <a:xfrm>
            <a:off x="926850" y="389925"/>
            <a:ext cx="35979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CHÔMAGE</a:t>
            </a:r>
            <a:endParaRPr sz="3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comme réalité étatique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1921525" y="3068850"/>
            <a:ext cx="251700" cy="111600"/>
          </a:xfrm>
          <a:prstGeom prst="mathNotEqual">
            <a:avLst>
              <a:gd name="adj1" fmla="val 23520"/>
              <a:gd name="adj2" fmla="val 6600000"/>
              <a:gd name="adj3" fmla="val 28688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1562" y="139426"/>
            <a:ext cx="2464225" cy="37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1163" y="3308925"/>
            <a:ext cx="1419100" cy="1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7"/>
          <p:cNvSpPr/>
          <p:nvPr/>
        </p:nvSpPr>
        <p:spPr>
          <a:xfrm>
            <a:off x="523350" y="1938825"/>
            <a:ext cx="4404900" cy="798000"/>
          </a:xfrm>
          <a:prstGeom prst="rect">
            <a:avLst/>
          </a:prstGeom>
          <a:solidFill>
            <a:srgbClr val="134F5C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7"/>
          <p:cNvSpPr/>
          <p:nvPr/>
        </p:nvSpPr>
        <p:spPr>
          <a:xfrm rot="1168527">
            <a:off x="4633453" y="1991159"/>
            <a:ext cx="1050081" cy="49415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https://www.canada.ca/fr/services/prestations/ae/assurance-emploi-reguliere/admissibilite.html</a:t>
            </a:r>
            <a:endParaRPr sz="600">
              <a:solidFill>
                <a:srgbClr val="3C78D8"/>
              </a:solidFill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705125" y="1930875"/>
            <a:ext cx="4110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Définition générée par les états et leurs appareils administratifs  pour déterminer l’accessibilité aux prestations d’assurance-emploi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523350" y="3487125"/>
            <a:ext cx="4404900" cy="707400"/>
          </a:xfrm>
          <a:prstGeom prst="rect">
            <a:avLst/>
          </a:prstGeom>
          <a:solidFill>
            <a:srgbClr val="134F5C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 txBox="1"/>
          <p:nvPr/>
        </p:nvSpPr>
        <p:spPr>
          <a:xfrm>
            <a:off x="948100" y="3533025"/>
            <a:ext cx="344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taux de chômage comme instrument de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mesure et comme outil d’exclusion sociale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41" name="Google Shape;341;p37"/>
          <p:cNvSpPr/>
          <p:nvPr/>
        </p:nvSpPr>
        <p:spPr>
          <a:xfrm rot="1281316">
            <a:off x="4645594" y="3486483"/>
            <a:ext cx="951532" cy="48473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400"/>
          </a:p>
        </p:txBody>
      </p:sp>
      <p:sp>
        <p:nvSpPr>
          <p:cNvPr id="342" name="Google Shape;342;p37"/>
          <p:cNvSpPr txBox="1"/>
          <p:nvPr/>
        </p:nvSpPr>
        <p:spPr>
          <a:xfrm rot="1232221">
            <a:off x="4645704" y="3458691"/>
            <a:ext cx="951790" cy="54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700" u="sng">
                <a:solidFill>
                  <a:srgbClr val="3C78D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https://www.youtube.com/watch?v=VcsbpHn5HxY</a:t>
            </a:r>
            <a:endParaRPr sz="5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43" name="Google Shape;343;p37"/>
          <p:cNvPicPr preferRelativeResize="0"/>
          <p:nvPr/>
        </p:nvPicPr>
        <p:blipFill rotWithShape="1">
          <a:blip r:embed="rId7">
            <a:alphaModFix/>
          </a:blip>
          <a:srcRect r="43949"/>
          <a:stretch/>
        </p:blipFill>
        <p:spPr>
          <a:xfrm>
            <a:off x="5638775" y="4361025"/>
            <a:ext cx="3203299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/>
          <p:nvPr/>
        </p:nvSpPr>
        <p:spPr>
          <a:xfrm>
            <a:off x="0" y="303050"/>
            <a:ext cx="9121200" cy="11712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 txBox="1"/>
          <p:nvPr/>
        </p:nvSpPr>
        <p:spPr>
          <a:xfrm>
            <a:off x="915575" y="372950"/>
            <a:ext cx="35979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CHÔMAGE</a:t>
            </a:r>
            <a:endParaRPr sz="3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comme réalité étatique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50" y="1594300"/>
            <a:ext cx="6939954" cy="336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8"/>
          <p:cNvSpPr/>
          <p:nvPr/>
        </p:nvSpPr>
        <p:spPr>
          <a:xfrm>
            <a:off x="7530500" y="1772925"/>
            <a:ext cx="1409700" cy="28275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</a:rPr>
              <a:t>Admissibilité selon le taux de chômage par région </a:t>
            </a:r>
            <a:r>
              <a:rPr lang="fr-CA" sz="1200">
                <a:solidFill>
                  <a:srgbClr val="FFFFFF"/>
                </a:solidFill>
              </a:rPr>
              <a:t>(mars 2021)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/>
          <p:nvPr/>
        </p:nvSpPr>
        <p:spPr>
          <a:xfrm>
            <a:off x="6339275" y="2014800"/>
            <a:ext cx="2416200" cy="22362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11400" y="350250"/>
            <a:ext cx="9121200" cy="12474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 txBox="1"/>
          <p:nvPr/>
        </p:nvSpPr>
        <p:spPr>
          <a:xfrm>
            <a:off x="563300" y="466050"/>
            <a:ext cx="4092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CHÔMAGE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Une définition patronale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9"/>
          <p:cNvSpPr/>
          <p:nvPr/>
        </p:nvSpPr>
        <p:spPr>
          <a:xfrm>
            <a:off x="428775" y="2044650"/>
            <a:ext cx="3338700" cy="2451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50">
                <a:solidFill>
                  <a:srgbClr val="4D5156"/>
                </a:solidFill>
                <a:highlight>
                  <a:srgbClr val="FFFFFF"/>
                </a:highlight>
              </a:rPr>
              <a:t>« </a:t>
            </a: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La mission première de l’assurance-emploi est de fournir une assurance en cas de perte d’emploi </a:t>
            </a:r>
            <a:r>
              <a:rPr lang="fr-CA" sz="1300">
                <a:solidFill>
                  <a:srgbClr val="242F2A"/>
                </a:solidFill>
                <a:latin typeface="Calibri"/>
                <a:ea typeface="Calibri"/>
                <a:cs typeface="Calibri"/>
                <a:sym typeface="Calibri"/>
              </a:rPr>
              <a:t>et d’</a:t>
            </a: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augmenter l’employabilité des demandeurs d’emploi. </a:t>
            </a:r>
            <a:r>
              <a:rPr lang="fr-CA" u="sng">
                <a:latin typeface="Calibri"/>
                <a:ea typeface="Calibri"/>
                <a:cs typeface="Calibri"/>
                <a:sym typeface="Calibri"/>
              </a:rPr>
              <a:t>Le régime d’assurance -emploi ne doit pas être un désincitatif au travail </a:t>
            </a: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et doit favoriser la mise en place de mesures actives pour inciter les travailleur.se.s à réintégrer le marché de l’emploi</a:t>
            </a:r>
            <a:r>
              <a:rPr lang="fr-CA" sz="850">
                <a:solidFill>
                  <a:srgbClr val="4D5156"/>
                </a:solidFill>
                <a:highlight>
                  <a:srgbClr val="FFFFFF"/>
                </a:highlight>
              </a:rPr>
              <a:t>»</a:t>
            </a:r>
            <a:endParaRPr sz="8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 i="1"/>
              <a:t>Plateforme 2018 du Conseil du Patronat du Québec. </a:t>
            </a:r>
            <a:endParaRPr sz="1050" i="1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  <p:sp>
        <p:nvSpPr>
          <p:cNvPr id="360" name="Google Shape;360;p39"/>
          <p:cNvSpPr/>
          <p:nvPr/>
        </p:nvSpPr>
        <p:spPr>
          <a:xfrm rot="-1213492">
            <a:off x="3191991" y="4169020"/>
            <a:ext cx="1081268" cy="5949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https://www.cpq.qc.ca/workspace/uploads/files/plateforme2018-2021.pdf</a:t>
            </a:r>
            <a:endParaRPr sz="700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1155CC"/>
              </a:solidFill>
            </a:endParaRPr>
          </a:p>
        </p:txBody>
      </p:sp>
      <p:pic>
        <p:nvPicPr>
          <p:cNvPr id="361" name="Google Shape;36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793000"/>
            <a:ext cx="1573425" cy="54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014800"/>
            <a:ext cx="1573425" cy="64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9"/>
          <p:cNvSpPr/>
          <p:nvPr/>
        </p:nvSpPr>
        <p:spPr>
          <a:xfrm rot="1381088">
            <a:off x="7789804" y="1982900"/>
            <a:ext cx="1075641" cy="59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 txBox="1"/>
          <p:nvPr/>
        </p:nvSpPr>
        <p:spPr>
          <a:xfrm rot="1365033">
            <a:off x="7735735" y="1971820"/>
            <a:ext cx="1183803" cy="61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 u="sng">
                <a:solidFill>
                  <a:srgbClr val="3C78D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LA FCEI s’oppose à une assurance-emploi obligatoire pour les travailleur.se.s autonomes</a:t>
            </a:r>
            <a:endParaRPr sz="700">
              <a:solidFill>
                <a:srgbClr val="3C78D8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65" name="Google Shape;36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81575" y="3502500"/>
            <a:ext cx="1554275" cy="74834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9"/>
          <p:cNvSpPr txBox="1"/>
          <p:nvPr/>
        </p:nvSpPr>
        <p:spPr>
          <a:xfrm>
            <a:off x="6339275" y="2110475"/>
            <a:ext cx="2416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Lobbyisme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Activité qui consiste à se rassembler autour </a:t>
            </a:r>
            <a:r>
              <a:rPr lang="fr-CA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d’intérêts particuliers</a:t>
            </a: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et de les faire valoir comme bien commun afin d’influencer les prises de décisions gouvernementales.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/>
          <p:nvPr/>
        </p:nvSpPr>
        <p:spPr>
          <a:xfrm>
            <a:off x="202975" y="229325"/>
            <a:ext cx="4211700" cy="18834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>
                <a:solidFill>
                  <a:srgbClr val="FFFFFF"/>
                </a:solidFill>
              </a:rPr>
              <a:t>Origines historiques</a:t>
            </a:r>
            <a:endParaRPr sz="2200" b="1">
              <a:solidFill>
                <a:srgbClr val="FFFFFF"/>
              </a:solidFill>
            </a:endParaRPr>
          </a:p>
        </p:txBody>
      </p:sp>
      <p:pic>
        <p:nvPicPr>
          <p:cNvPr id="372" name="Google Shape;372;p40"/>
          <p:cNvPicPr preferRelativeResize="0"/>
          <p:nvPr/>
        </p:nvPicPr>
        <p:blipFill rotWithShape="1">
          <a:blip r:embed="rId3">
            <a:alphaModFix/>
          </a:blip>
          <a:srcRect l="1497" t="2133"/>
          <a:stretch/>
        </p:blipFill>
        <p:spPr>
          <a:xfrm>
            <a:off x="4572000" y="229325"/>
            <a:ext cx="4324474" cy="26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0"/>
          <p:cNvPicPr preferRelativeResize="0"/>
          <p:nvPr/>
        </p:nvPicPr>
        <p:blipFill rotWithShape="1">
          <a:blip r:embed="rId4">
            <a:alphaModFix/>
          </a:blip>
          <a:srcRect t="15285" r="9420" b="10076"/>
          <a:stretch/>
        </p:blipFill>
        <p:spPr>
          <a:xfrm>
            <a:off x="202975" y="3038225"/>
            <a:ext cx="3490924" cy="17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0"/>
          <p:cNvPicPr preferRelativeResize="0"/>
          <p:nvPr/>
        </p:nvPicPr>
        <p:blipFill rotWithShape="1">
          <a:blip r:embed="rId5">
            <a:alphaModFix/>
          </a:blip>
          <a:srcRect l="1267" r="1247" b="8567"/>
          <a:stretch/>
        </p:blipFill>
        <p:spPr>
          <a:xfrm>
            <a:off x="3742875" y="3072350"/>
            <a:ext cx="5184525" cy="17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0"/>
          <p:cNvSpPr txBox="1">
            <a:spLocks noGrp="1"/>
          </p:cNvSpPr>
          <p:nvPr>
            <p:ph type="body" idx="1"/>
          </p:nvPr>
        </p:nvSpPr>
        <p:spPr>
          <a:xfrm>
            <a:off x="202925" y="2276525"/>
            <a:ext cx="4211700" cy="5979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88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Grande dépression </a:t>
            </a:r>
            <a:endParaRPr sz="688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884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taux de chômage atteint 27%.</a:t>
            </a:r>
            <a:endParaRPr sz="6884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1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0"/>
          <p:cNvSpPr/>
          <p:nvPr/>
        </p:nvSpPr>
        <p:spPr>
          <a:xfrm rot="1186942">
            <a:off x="3401133" y="2415588"/>
            <a:ext cx="1097361" cy="319796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rgbClr val="3C78D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La Bolduc : Ça va v’nir, ça va v’nir</a:t>
            </a:r>
            <a:endParaRPr sz="900">
              <a:solidFill>
                <a:srgbClr val="3C78D8"/>
              </a:solidFill>
            </a:endParaRPr>
          </a:p>
        </p:txBody>
      </p:sp>
      <p:sp>
        <p:nvSpPr>
          <p:cNvPr id="377" name="Google Shape;377;p40"/>
          <p:cNvSpPr txBox="1"/>
          <p:nvPr/>
        </p:nvSpPr>
        <p:spPr>
          <a:xfrm>
            <a:off x="5942090" y="2798375"/>
            <a:ext cx="298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Distribution de pain et de soupe par une église à Montréal</a:t>
            </a:r>
            <a:endParaRPr sz="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78" name="Google Shape;378;p40"/>
          <p:cNvSpPr txBox="1"/>
          <p:nvPr/>
        </p:nvSpPr>
        <p:spPr>
          <a:xfrm>
            <a:off x="394065" y="4724150"/>
            <a:ext cx="298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Dortoir du refuge Meurling durant la crise économique</a:t>
            </a:r>
            <a:endParaRPr sz="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7580400" y="229325"/>
            <a:ext cx="1316100" cy="13269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alibri"/>
                <a:ea typeface="Calibri"/>
                <a:cs typeface="Calibri"/>
                <a:sym typeface="Calibri"/>
              </a:rPr>
              <a:t>Plus de 100 000 québécois.se.s survivent grâce aux secours directs et aux bons alimentaires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/>
          <p:nvPr/>
        </p:nvSpPr>
        <p:spPr>
          <a:xfrm>
            <a:off x="290700" y="250575"/>
            <a:ext cx="4424100" cy="18834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 b="1">
                <a:solidFill>
                  <a:srgbClr val="FFFFFF"/>
                </a:solidFill>
              </a:rPr>
              <a:t>Origines historiques</a:t>
            </a:r>
            <a:endParaRPr sz="2200" b="1">
              <a:solidFill>
                <a:srgbClr val="FFFFFF"/>
              </a:solidFill>
            </a:endParaRPr>
          </a:p>
        </p:txBody>
      </p:sp>
      <p:pic>
        <p:nvPicPr>
          <p:cNvPr id="385" name="Google Shape;385;p41"/>
          <p:cNvPicPr preferRelativeResize="0"/>
          <p:nvPr/>
        </p:nvPicPr>
        <p:blipFill rotWithShape="1">
          <a:blip r:embed="rId3">
            <a:alphaModFix/>
          </a:blip>
          <a:srcRect l="-2743"/>
          <a:stretch/>
        </p:blipFill>
        <p:spPr>
          <a:xfrm>
            <a:off x="5419525" y="2361475"/>
            <a:ext cx="3494624" cy="229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1"/>
          <p:cNvSpPr txBox="1"/>
          <p:nvPr/>
        </p:nvSpPr>
        <p:spPr>
          <a:xfrm>
            <a:off x="5725602" y="4606450"/>
            <a:ext cx="298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Groupes de travailleurs affectés à la construction de l’égout collecteur de Québec</a:t>
            </a:r>
            <a:endParaRPr sz="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87" name="Google Shape;387;p41"/>
          <p:cNvPicPr preferRelativeResize="0"/>
          <p:nvPr/>
        </p:nvPicPr>
        <p:blipFill rotWithShape="1">
          <a:blip r:embed="rId4">
            <a:alphaModFix/>
          </a:blip>
          <a:srcRect l="18763" r="3542"/>
          <a:stretch/>
        </p:blipFill>
        <p:spPr>
          <a:xfrm>
            <a:off x="290700" y="2361475"/>
            <a:ext cx="2607525" cy="22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1"/>
          <p:cNvSpPr txBox="1"/>
          <p:nvPr/>
        </p:nvSpPr>
        <p:spPr>
          <a:xfrm>
            <a:off x="337736" y="4582063"/>
            <a:ext cx="2444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Construction du jardin botanique de Montréal</a:t>
            </a:r>
            <a:endParaRPr sz="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389" name="Google Shape;389;p41"/>
          <p:cNvPicPr preferRelativeResize="0"/>
          <p:nvPr/>
        </p:nvPicPr>
        <p:blipFill rotWithShape="1">
          <a:blip r:embed="rId5">
            <a:alphaModFix/>
          </a:blip>
          <a:srcRect l="5208" t="5083" r="12635" b="5092"/>
          <a:stretch/>
        </p:blipFill>
        <p:spPr>
          <a:xfrm>
            <a:off x="4854875" y="250575"/>
            <a:ext cx="2790250" cy="1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1"/>
          <p:cNvSpPr/>
          <p:nvPr/>
        </p:nvSpPr>
        <p:spPr>
          <a:xfrm>
            <a:off x="3038350" y="2350825"/>
            <a:ext cx="2334300" cy="23010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b="1">
                <a:latin typeface="Average"/>
                <a:ea typeface="Average"/>
                <a:cs typeface="Average"/>
                <a:sym typeface="Average"/>
              </a:rPr>
              <a:t>1932</a:t>
            </a:r>
            <a:r>
              <a:rPr lang="fr-CA" sz="1200"/>
              <a:t> : Le premier ministre R.B. Bennett approuve la création d’un réseau national de camps de travail pour loger les chômeurs et sans-abris.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/>
              <a:t>De nombreux chantiers de travaux publics sont créés par les municipalités. Les travailleurs sont en moyenne payé 30 cents par heure. </a:t>
            </a:r>
            <a:endParaRPr sz="1200"/>
          </a:p>
        </p:txBody>
      </p:sp>
      <p:pic>
        <p:nvPicPr>
          <p:cNvPr id="391" name="Google Shape;391;p41"/>
          <p:cNvPicPr preferRelativeResize="0"/>
          <p:nvPr/>
        </p:nvPicPr>
        <p:blipFill rotWithShape="1">
          <a:blip r:embed="rId6">
            <a:alphaModFix/>
          </a:blip>
          <a:srcRect l="11855" t="13674"/>
          <a:stretch/>
        </p:blipFill>
        <p:spPr>
          <a:xfrm>
            <a:off x="7785200" y="250576"/>
            <a:ext cx="1128950" cy="18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668550" y="2079350"/>
            <a:ext cx="352500" cy="1819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608600" y="2119300"/>
            <a:ext cx="8105700" cy="19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AutoNum type="arabicPeriod"/>
            </a:pPr>
            <a:r>
              <a:rPr lang="fr-CA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Présentation du guide et tour de table 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AutoNum type="arabicPeriod"/>
            </a:pPr>
            <a:r>
              <a:rPr lang="fr-CA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préjugés à l’égard des chômeur.se.s : une réalité tangible 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AutoNum type="arabicPeriod"/>
            </a:pPr>
            <a:r>
              <a:rPr lang="fr-CA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Démystifier les préjugés 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AutoNum type="arabicPeriod"/>
            </a:pPr>
            <a:r>
              <a:rPr lang="fr-CA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chômage, qu’est-ce que c’est ? 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AutoNum type="arabicPeriod"/>
            </a:pPr>
            <a:r>
              <a:rPr lang="fr-CA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Combattre les préjugés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7612800" y="0"/>
            <a:ext cx="1531200" cy="5143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408300" y="505525"/>
            <a:ext cx="8735700" cy="9000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668550" y="690875"/>
            <a:ext cx="57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291350" y="604625"/>
            <a:ext cx="3903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 de l’atelier</a:t>
            </a:r>
            <a:endParaRPr sz="3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42"/>
          <p:cNvPicPr preferRelativeResize="0"/>
          <p:nvPr/>
        </p:nvPicPr>
        <p:blipFill rotWithShape="1">
          <a:blip r:embed="rId3">
            <a:alphaModFix/>
          </a:blip>
          <a:srcRect l="2010" r="2706"/>
          <a:stretch/>
        </p:blipFill>
        <p:spPr>
          <a:xfrm>
            <a:off x="6582725" y="250575"/>
            <a:ext cx="222360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2"/>
          <p:cNvSpPr/>
          <p:nvPr/>
        </p:nvSpPr>
        <p:spPr>
          <a:xfrm>
            <a:off x="290700" y="250575"/>
            <a:ext cx="4406400" cy="18834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rgbClr val="FFFFFF"/>
                </a:solidFill>
              </a:rPr>
              <a:t>LE RÉGIME CANADIEN D’ASSURANCE-CHÔMAGE</a:t>
            </a:r>
            <a:endParaRPr sz="20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Origines historiques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398" name="Google Shape;398;p42"/>
          <p:cNvSpPr/>
          <p:nvPr/>
        </p:nvSpPr>
        <p:spPr>
          <a:xfrm>
            <a:off x="4152000" y="450475"/>
            <a:ext cx="2324100" cy="15807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2"/>
          <p:cNvSpPr txBox="1"/>
          <p:nvPr/>
        </p:nvSpPr>
        <p:spPr>
          <a:xfrm>
            <a:off x="4162200" y="448075"/>
            <a:ext cx="23037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Formation de comité de sans-emplois ; perturbation des conseils municipaux; grèves sur les chantiers; détournement des compteurs d’électricité ; manifestations ; marches de la faim vers Québec et Ottawa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290700" y="2350600"/>
            <a:ext cx="4406400" cy="23505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01" name="Google Shape;401;p42"/>
          <p:cNvSpPr txBox="1"/>
          <p:nvPr/>
        </p:nvSpPr>
        <p:spPr>
          <a:xfrm>
            <a:off x="368550" y="2417650"/>
            <a:ext cx="42507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Contre l’arbitraire et le paternalisme des mesures de secours -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paiements en argent (et non en bons) ;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contre l’insalubrité des refuges et pour le droit au logement ;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contre le travail obligatoire comme condition à remplir pour être assisté ;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une hausse des salaires sur les chantiers de travaux publics ;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contre l’univers carcéral des camps de travail pour les chômeurs célibataires ;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contre les déportations de sans-emploi d’origine étrangère;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UN RÉGIME D’ASSURANCE-CHÔMAGE NON-CONTRIBUTIF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2" name="Google Shape;402;p42"/>
          <p:cNvCxnSpPr/>
          <p:nvPr/>
        </p:nvCxnSpPr>
        <p:spPr>
          <a:xfrm rot="10800000" flipH="1">
            <a:off x="454500" y="2862425"/>
            <a:ext cx="4078800" cy="246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42"/>
          <p:cNvCxnSpPr/>
          <p:nvPr/>
        </p:nvCxnSpPr>
        <p:spPr>
          <a:xfrm rot="10800000" flipH="1">
            <a:off x="503650" y="3038575"/>
            <a:ext cx="4029600" cy="246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2"/>
          <p:cNvCxnSpPr/>
          <p:nvPr/>
        </p:nvCxnSpPr>
        <p:spPr>
          <a:xfrm rot="10800000" flipH="1">
            <a:off x="438150" y="3615475"/>
            <a:ext cx="4111500" cy="165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42"/>
          <p:cNvCxnSpPr/>
          <p:nvPr/>
        </p:nvCxnSpPr>
        <p:spPr>
          <a:xfrm rot="10800000" flipH="1">
            <a:off x="495450" y="3972425"/>
            <a:ext cx="4029600" cy="66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42"/>
          <p:cNvCxnSpPr/>
          <p:nvPr/>
        </p:nvCxnSpPr>
        <p:spPr>
          <a:xfrm>
            <a:off x="438150" y="4156000"/>
            <a:ext cx="4086900" cy="129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42"/>
          <p:cNvCxnSpPr/>
          <p:nvPr/>
        </p:nvCxnSpPr>
        <p:spPr>
          <a:xfrm rot="10800000" flipH="1">
            <a:off x="438150" y="3416525"/>
            <a:ext cx="4111500" cy="165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8" name="Google Shape;408;p42"/>
          <p:cNvSpPr/>
          <p:nvPr/>
        </p:nvSpPr>
        <p:spPr>
          <a:xfrm rot="-338649">
            <a:off x="278553" y="2039440"/>
            <a:ext cx="2522630" cy="3521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2"/>
          <p:cNvSpPr txBox="1"/>
          <p:nvPr/>
        </p:nvSpPr>
        <p:spPr>
          <a:xfrm rot="-301673">
            <a:off x="278496" y="2039307"/>
            <a:ext cx="2522807" cy="36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Average"/>
                <a:ea typeface="Average"/>
                <a:cs typeface="Average"/>
                <a:sym typeface="Average"/>
              </a:rPr>
              <a:t>QUELQUES REVENDICATIONS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410" name="Google Shape;410;p42"/>
          <p:cNvPicPr preferRelativeResize="0"/>
          <p:nvPr/>
        </p:nvPicPr>
        <p:blipFill rotWithShape="1">
          <a:blip r:embed="rId4">
            <a:alphaModFix/>
          </a:blip>
          <a:srcRect l="7166"/>
          <a:stretch/>
        </p:blipFill>
        <p:spPr>
          <a:xfrm>
            <a:off x="4945575" y="2372150"/>
            <a:ext cx="3860750" cy="23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2"/>
          <p:cNvSpPr/>
          <p:nvPr/>
        </p:nvSpPr>
        <p:spPr>
          <a:xfrm rot="-387974">
            <a:off x="6003474" y="4084694"/>
            <a:ext cx="1867380" cy="4423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2"/>
          <p:cNvSpPr txBox="1"/>
          <p:nvPr/>
        </p:nvSpPr>
        <p:spPr>
          <a:xfrm rot="-443828">
            <a:off x="6126308" y="4074898"/>
            <a:ext cx="1621797" cy="46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rgbClr val="3C78D8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DOCUMENTAIRE MARCHE SUR OTTAWA - 1935</a:t>
            </a:r>
            <a:endParaRPr sz="900">
              <a:solidFill>
                <a:srgbClr val="3C78D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42"/>
          <p:cNvSpPr/>
          <p:nvPr/>
        </p:nvSpPr>
        <p:spPr>
          <a:xfrm rot="-338960">
            <a:off x="4873004" y="2016613"/>
            <a:ext cx="1563393" cy="6740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2"/>
          <p:cNvSpPr txBox="1"/>
          <p:nvPr/>
        </p:nvSpPr>
        <p:spPr>
          <a:xfrm rot="-330478">
            <a:off x="4862552" y="1990303"/>
            <a:ext cx="1578388" cy="73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Average"/>
                <a:ea typeface="Average"/>
                <a:cs typeface="Average"/>
                <a:sym typeface="Average"/>
              </a:rPr>
              <a:t>MULTIPLICATION 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Average"/>
                <a:ea typeface="Average"/>
                <a:cs typeface="Average"/>
                <a:sym typeface="Average"/>
              </a:rPr>
              <a:t>DES ACTIONS 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Average"/>
                <a:ea typeface="Average"/>
                <a:cs typeface="Average"/>
                <a:sym typeface="Average"/>
              </a:rPr>
              <a:t>COLLECTIVES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3"/>
          <p:cNvSpPr txBox="1"/>
          <p:nvPr/>
        </p:nvSpPr>
        <p:spPr>
          <a:xfrm>
            <a:off x="415375" y="2614050"/>
            <a:ext cx="2120100" cy="1754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1940 </a:t>
            </a:r>
            <a:r>
              <a:rPr lang="fr-CA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Le </a:t>
            </a: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gouvernement King obtient l’accord des provinces pour faire de la gestion du chômage une compétence fédérale. La </a:t>
            </a:r>
            <a:r>
              <a:rPr lang="fr-CA" sz="13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Loi sur l’assurance-emploi</a:t>
            </a: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 adoptée le 7 août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3"/>
          <p:cNvSpPr/>
          <p:nvPr/>
        </p:nvSpPr>
        <p:spPr>
          <a:xfrm>
            <a:off x="348025" y="242400"/>
            <a:ext cx="4459800" cy="17859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</a:rPr>
              <a:t>Caractéristiques au moment de sa création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421" name="Google Shape;421;p43"/>
          <p:cNvSpPr txBox="1"/>
          <p:nvPr/>
        </p:nvSpPr>
        <p:spPr>
          <a:xfrm>
            <a:off x="6167275" y="611050"/>
            <a:ext cx="247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3"/>
          <p:cNvSpPr/>
          <p:nvPr/>
        </p:nvSpPr>
        <p:spPr>
          <a:xfrm>
            <a:off x="2809200" y="2235575"/>
            <a:ext cx="2834700" cy="26559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latin typeface="Calibri"/>
                <a:ea typeface="Calibri"/>
                <a:cs typeface="Calibri"/>
                <a:sym typeface="Calibri"/>
              </a:rPr>
              <a:t>1- Vision du chômage comme problème social 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L’État reconnaît sa responsabilité en matière de chômage et agira à titre d’instrument de solidarité social. Recevoir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L’assurance emploi devient la pièce maîtresse du filet de sécurité sociale canadien et le pilier de l’État providence. </a:t>
            </a:r>
            <a:endParaRPr sz="1600"/>
          </a:p>
        </p:txBody>
      </p:sp>
      <p:sp>
        <p:nvSpPr>
          <p:cNvPr id="423" name="Google Shape;423;p43"/>
          <p:cNvSpPr/>
          <p:nvPr/>
        </p:nvSpPr>
        <p:spPr>
          <a:xfrm>
            <a:off x="5879875" y="2028300"/>
            <a:ext cx="2834700" cy="28632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CA" sz="1600" b="1">
                <a:latin typeface="Calibri"/>
                <a:ea typeface="Calibri"/>
                <a:cs typeface="Calibri"/>
                <a:sym typeface="Calibri"/>
              </a:rPr>
              <a:t>- Un régime assurantiel</a:t>
            </a:r>
            <a:r>
              <a:rPr lang="fr-CA" b="1">
                <a:latin typeface="Calibri"/>
                <a:ea typeface="Calibri"/>
                <a:cs typeface="Calibri"/>
                <a:sym typeface="Calibri"/>
              </a:rPr>
              <a:t> 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Suite à de longs débats, le gouvernement canadien finit par s’inspirer du modèle britannique et adopte la formule contributive selon laquelle le droit à la protection de revenu s'acquiert par les cotisations.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Selon la loi, la caisse doit uniquement servir à payer les prestations des chômeur.se.s.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43"/>
          <p:cNvPicPr preferRelativeResize="0"/>
          <p:nvPr/>
        </p:nvPicPr>
        <p:blipFill rotWithShape="1">
          <a:blip r:embed="rId3">
            <a:alphaModFix/>
          </a:blip>
          <a:srcRect l="3220" r="-3219"/>
          <a:stretch/>
        </p:blipFill>
        <p:spPr>
          <a:xfrm>
            <a:off x="5359650" y="321300"/>
            <a:ext cx="3354925" cy="15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3"/>
          <p:cNvSpPr/>
          <p:nvPr/>
        </p:nvSpPr>
        <p:spPr>
          <a:xfrm rot="-751476">
            <a:off x="7584151" y="1744590"/>
            <a:ext cx="1326671" cy="4001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Sur les timbres fiscaux de l’assurance-chômage</a:t>
            </a:r>
            <a:endParaRPr sz="8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body" idx="1"/>
          </p:nvPr>
        </p:nvSpPr>
        <p:spPr>
          <a:xfrm>
            <a:off x="2301450" y="2629250"/>
            <a:ext cx="6188100" cy="1998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1439999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8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39999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Toute personne a droit au travail, au libre choix de son travail, à des conditions équitables et satisfaisantes de travail et à la protection contre le chômage. </a:t>
            </a:r>
            <a:r>
              <a:rPr lang="fr-CA" sz="109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Article 26 de la Déclaration universelle des droits de l’Homme (DUDH)</a:t>
            </a:r>
            <a:endParaRPr sz="1091" i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158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S'agissant d'une liberté individuelle, celle-ci n'a de portée concrète que si elle est protégée </a:t>
            </a:r>
            <a:endParaRPr sz="2187">
              <a:solidFill>
                <a:srgbClr val="FFFFFF"/>
              </a:solidFill>
            </a:endParaRPr>
          </a:p>
        </p:txBody>
      </p:sp>
      <p:sp>
        <p:nvSpPr>
          <p:cNvPr id="431" name="Google Shape;431;p44"/>
          <p:cNvSpPr/>
          <p:nvPr/>
        </p:nvSpPr>
        <p:spPr>
          <a:xfrm>
            <a:off x="2718600" y="2435600"/>
            <a:ext cx="3129600" cy="402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1681"/>
              <a:t>La liberté de choisir son travail</a:t>
            </a:r>
            <a:endParaRPr/>
          </a:p>
        </p:txBody>
      </p:sp>
      <p:sp>
        <p:nvSpPr>
          <p:cNvPr id="432" name="Google Shape;432;p44"/>
          <p:cNvSpPr/>
          <p:nvPr/>
        </p:nvSpPr>
        <p:spPr>
          <a:xfrm>
            <a:off x="629550" y="339450"/>
            <a:ext cx="4459800" cy="17859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</a:rPr>
              <a:t>Caractéristiques au moment de sa création</a:t>
            </a:r>
            <a:endParaRPr sz="1700" b="1">
              <a:solidFill>
                <a:srgbClr val="FFFFFF"/>
              </a:solidFill>
            </a:endParaRPr>
          </a:p>
        </p:txBody>
      </p:sp>
      <p:pic>
        <p:nvPicPr>
          <p:cNvPr id="433" name="Google Shape;4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350" y="322775"/>
            <a:ext cx="2850200" cy="19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 txBox="1">
            <a:spLocks noGrp="1"/>
          </p:cNvSpPr>
          <p:nvPr>
            <p:ph type="body" idx="1"/>
          </p:nvPr>
        </p:nvSpPr>
        <p:spPr>
          <a:xfrm>
            <a:off x="897475" y="2396325"/>
            <a:ext cx="3360900" cy="1570500"/>
          </a:xfrm>
          <a:prstGeom prst="rect">
            <a:avLst/>
          </a:prstGeom>
          <a:solidFill>
            <a:srgbClr val="134F5C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200" b="1">
                <a:solidFill>
                  <a:srgbClr val="FFFFFF"/>
                </a:solidFill>
              </a:rPr>
              <a:t>1945-1975</a:t>
            </a:r>
            <a:endParaRPr sz="72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6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Interventionnisme de l’État canadien et accès élargie au régime d’assurance-chômage.</a:t>
            </a:r>
            <a:endParaRPr sz="6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439" name="Google Shape;439;p45"/>
          <p:cNvSpPr/>
          <p:nvPr/>
        </p:nvSpPr>
        <p:spPr>
          <a:xfrm>
            <a:off x="348025" y="326450"/>
            <a:ext cx="4459800" cy="18336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</a:rPr>
              <a:t>Caractéristiques au moment de sa création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440" name="Google Shape;440;p45"/>
          <p:cNvSpPr txBox="1"/>
          <p:nvPr/>
        </p:nvSpPr>
        <p:spPr>
          <a:xfrm>
            <a:off x="4991575" y="659550"/>
            <a:ext cx="38238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fr-CA" sz="16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1955</a:t>
            </a:r>
            <a:r>
              <a:rPr lang="fr-CA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: </a:t>
            </a: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Amélioration de la couverture des travailleur.se.s de l’industrie saisonnière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fr-CA" sz="17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1971 </a:t>
            </a:r>
            <a:r>
              <a:rPr lang="fr-CA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: </a:t>
            </a: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Durant la décennie 1970, 96 % de la population active était couverte par le régime.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nombre de semaines de travail exigé pour être admissible est de huit semaines au cours des 52 dernières semaines.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sanctions pour départ volontaire, congédiement pour inconduite et pour refus d’un emploi convenable se traduisent par une perte maximale de trois semaines de prestations.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/>
          <p:nvPr/>
        </p:nvSpPr>
        <p:spPr>
          <a:xfrm>
            <a:off x="457025" y="326450"/>
            <a:ext cx="4115100" cy="17577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</a:rPr>
              <a:t>Le tournant des années 1980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446" name="Google Shape;446;p46"/>
          <p:cNvSpPr txBox="1"/>
          <p:nvPr/>
        </p:nvSpPr>
        <p:spPr>
          <a:xfrm>
            <a:off x="5050550" y="375575"/>
            <a:ext cx="3571500" cy="1600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Calibri"/>
                <a:ea typeface="Calibri"/>
                <a:cs typeface="Calibri"/>
                <a:sym typeface="Calibri"/>
              </a:rPr>
              <a:t>Campagne de marketing social de l’OCDE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Protection contre le chômage = mesures passives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Il faut </a:t>
            </a:r>
            <a:r>
              <a:rPr lang="fr-CA" sz="950"/>
              <a:t>« </a:t>
            </a: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combattre la dépendance des chômeur.se.s</a:t>
            </a:r>
            <a:r>
              <a:rPr lang="fr-CA" sz="950"/>
              <a:t>»</a:t>
            </a:r>
            <a:r>
              <a:rPr lang="fr-CA" sz="1300">
                <a:latin typeface="Calibri"/>
                <a:ea typeface="Calibri"/>
                <a:cs typeface="Calibri"/>
                <a:sym typeface="Calibri"/>
              </a:rPr>
              <a:t> à l’égard des programmes de soutien de revenus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447" name="Google Shape;447;p46"/>
          <p:cNvPicPr preferRelativeResize="0"/>
          <p:nvPr/>
        </p:nvPicPr>
        <p:blipFill rotWithShape="1">
          <a:blip r:embed="rId3">
            <a:alphaModFix/>
          </a:blip>
          <a:srcRect t="12180" r="-10827"/>
          <a:stretch/>
        </p:blipFill>
        <p:spPr>
          <a:xfrm>
            <a:off x="5655050" y="2195113"/>
            <a:ext cx="2695350" cy="7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/>
          <p:nvPr/>
        </p:nvSpPr>
        <p:spPr>
          <a:xfrm>
            <a:off x="5135700" y="3206950"/>
            <a:ext cx="3571500" cy="1445100"/>
          </a:xfrm>
          <a:prstGeom prst="rect">
            <a:avLst/>
          </a:prstGeom>
          <a:solidFill>
            <a:srgbClr val="76A5A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6"/>
          <p:cNvSpPr txBox="1"/>
          <p:nvPr/>
        </p:nvSpPr>
        <p:spPr>
          <a:xfrm>
            <a:off x="5267400" y="3206950"/>
            <a:ext cx="3222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Calibri"/>
                <a:ea typeface="Calibri"/>
                <a:cs typeface="Calibri"/>
                <a:sym typeface="Calibri"/>
              </a:rPr>
              <a:t>Entente Canada-Québec (1997)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alibri"/>
                <a:ea typeface="Calibri"/>
                <a:cs typeface="Calibri"/>
                <a:sym typeface="Calibri"/>
              </a:rPr>
              <a:t>«Le Canada et le Québec conviennent une entente visant la mise en oeuvre des mesures actives d’emploi du Québec financées à même le Compte d'assurance-emploi . »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46"/>
          <p:cNvPicPr preferRelativeResize="0"/>
          <p:nvPr/>
        </p:nvPicPr>
        <p:blipFill rotWithShape="1">
          <a:blip r:embed="rId4">
            <a:alphaModFix/>
          </a:blip>
          <a:srcRect l="2226" r="2235"/>
          <a:stretch/>
        </p:blipFill>
        <p:spPr>
          <a:xfrm>
            <a:off x="457025" y="2571750"/>
            <a:ext cx="4115100" cy="20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6"/>
          <p:cNvSpPr/>
          <p:nvPr/>
        </p:nvSpPr>
        <p:spPr>
          <a:xfrm rot="21598">
            <a:off x="3075619" y="4082150"/>
            <a:ext cx="573011" cy="8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6"/>
          <p:cNvSpPr/>
          <p:nvPr/>
        </p:nvSpPr>
        <p:spPr>
          <a:xfrm rot="10800000">
            <a:off x="1409800" y="2871500"/>
            <a:ext cx="581100" cy="8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6"/>
          <p:cNvSpPr txBox="1"/>
          <p:nvPr/>
        </p:nvSpPr>
        <p:spPr>
          <a:xfrm>
            <a:off x="457025" y="2714000"/>
            <a:ext cx="8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verage"/>
                <a:ea typeface="Average"/>
                <a:cs typeface="Average"/>
                <a:sym typeface="Average"/>
              </a:rPr>
              <a:t>Préjugés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54" name="Google Shape;454;p46"/>
          <p:cNvSpPr txBox="1"/>
          <p:nvPr/>
        </p:nvSpPr>
        <p:spPr>
          <a:xfrm>
            <a:off x="3661125" y="3924500"/>
            <a:ext cx="100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Average"/>
                <a:ea typeface="Average"/>
                <a:cs typeface="Average"/>
                <a:sym typeface="Average"/>
              </a:rPr>
              <a:t>Idéologie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"/>
          <p:cNvSpPr/>
          <p:nvPr/>
        </p:nvSpPr>
        <p:spPr>
          <a:xfrm>
            <a:off x="4706475" y="268950"/>
            <a:ext cx="4224000" cy="40719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7"/>
          <p:cNvSpPr txBox="1"/>
          <p:nvPr/>
        </p:nvSpPr>
        <p:spPr>
          <a:xfrm>
            <a:off x="5207650" y="809550"/>
            <a:ext cx="37815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Accès restreint aux prestations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Diminution de la qualité de la couverture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Retrait de l’État du financement de la caisse d’assurance-chômage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Régime d’AE comme outil de la régulation de la main-d’oeuvre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 nouveau nom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7"/>
          <p:cNvSpPr/>
          <p:nvPr/>
        </p:nvSpPr>
        <p:spPr>
          <a:xfrm>
            <a:off x="348025" y="326450"/>
            <a:ext cx="4224000" cy="17577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</a:rPr>
              <a:t>Le tournant des années 1980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462" name="Google Shape;462;p47"/>
          <p:cNvSpPr/>
          <p:nvPr/>
        </p:nvSpPr>
        <p:spPr>
          <a:xfrm rot="-656">
            <a:off x="6126471" y="4055163"/>
            <a:ext cx="1572300" cy="49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L’assurance-emploi au Canada, une méchante débarque (Capsule vidéo)</a:t>
            </a:r>
            <a:endParaRPr sz="900">
              <a:solidFill>
                <a:srgbClr val="3C78D8"/>
              </a:solidFill>
            </a:endParaRPr>
          </a:p>
        </p:txBody>
      </p:sp>
      <p:sp>
        <p:nvSpPr>
          <p:cNvPr id="463" name="Google Shape;463;p47"/>
          <p:cNvSpPr txBox="1"/>
          <p:nvPr/>
        </p:nvSpPr>
        <p:spPr>
          <a:xfrm>
            <a:off x="875725" y="2294400"/>
            <a:ext cx="3168600" cy="23796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Néolibéralisme</a:t>
            </a:r>
            <a:endParaRPr sz="1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Doctrine  politique et économique qui critique l’interventionnisme de l’État-providence et fait de la </a:t>
            </a:r>
            <a:r>
              <a:rPr lang="fr-CA" b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responsabilité individuelle</a:t>
            </a:r>
            <a:r>
              <a:rPr lang="fr-CA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de la logique de marché les piliers des politiques publiques.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7"/>
          <p:cNvSpPr/>
          <p:nvPr/>
        </p:nvSpPr>
        <p:spPr>
          <a:xfrm rot="-685669">
            <a:off x="4128806" y="2978873"/>
            <a:ext cx="743439" cy="44561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7"/>
          <p:cNvSpPr/>
          <p:nvPr/>
        </p:nvSpPr>
        <p:spPr>
          <a:xfrm rot="-1348546">
            <a:off x="2633674" y="4337890"/>
            <a:ext cx="1192804" cy="46458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Sur la théorie du ruissellement </a:t>
            </a:r>
            <a:r>
              <a:rPr lang="fr-CA" sz="900">
                <a:solidFill>
                  <a:srgbClr val="3C78D8"/>
                </a:solidFill>
              </a:rPr>
              <a:t>(Capsule vidéo)</a:t>
            </a:r>
            <a:endParaRPr sz="9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10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8"/>
          <p:cNvSpPr txBox="1"/>
          <p:nvPr/>
        </p:nvSpPr>
        <p:spPr>
          <a:xfrm>
            <a:off x="622600" y="765575"/>
            <a:ext cx="3672600" cy="30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1975</a:t>
            </a:r>
            <a:r>
              <a:rPr lang="fr-CA" sz="16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projet de loi C-69 abolit le taux de prestations à 75 % pour les chômeurs ayant des personnes à charge. Pour les départs volontaires et l’inconduite, la durée maximale de l’exclusion double pour atteindre six semaines.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600" b="1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1977</a:t>
            </a:r>
            <a:r>
              <a:rPr lang="fr-CA" sz="11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CA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projet de loi C-27 instaure la norme variable d’admissibilité. Désormais, le nombre de semaines de travail requis pour être admissible aux prestations variera selon le taux de chômage régional.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1600" b="1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1978</a:t>
            </a:r>
            <a:r>
              <a:rPr lang="fr-CA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L</a:t>
            </a: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projet de loi C-14 resserre les critères d’admissibilité : il faudra dorénavant accumuler plus de semaines de travail pour se qualifier. Le taux de prestations est diminué à 60 %.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8"/>
          <p:cNvSpPr txBox="1"/>
          <p:nvPr/>
        </p:nvSpPr>
        <p:spPr>
          <a:xfrm>
            <a:off x="4412975" y="765575"/>
            <a:ext cx="40425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1990</a:t>
            </a:r>
            <a:r>
              <a:rPr lang="fr-CA" sz="1200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loi C-21 augmente l’exclusion des travailleurs et des travailleuses et accentue le caractère répressif de la loi. 130 000 sans-emploi ne seront plus admissibles aux prestations. Retrait complet de l’État du financement de la caisse.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1993</a:t>
            </a:r>
            <a:r>
              <a:rPr lang="fr-CA" sz="15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loi C-113 est déposée par le parti Conservateur.Le taux de prestations passe de 60 % à 57 % de la moyenne salariale.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personnes qui perdent désormais le droit aux prestations régulières à la suite d’un départ volontaire « non justifié » ou d’un congédiement pour « inconduite ».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b="1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1994 </a:t>
            </a: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prestataires subissent une perte de 9 à 16 semaines de prestations selon la région et le taux de prestations passe de 57 % à 55 %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8"/>
          <p:cNvSpPr txBox="1"/>
          <p:nvPr/>
        </p:nvSpPr>
        <p:spPr>
          <a:xfrm>
            <a:off x="992375" y="4090175"/>
            <a:ext cx="7278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b="1">
                <a:solidFill>
                  <a:srgbClr val="CC0000"/>
                </a:solidFill>
                <a:latin typeface="Average"/>
                <a:ea typeface="Average"/>
                <a:cs typeface="Average"/>
                <a:sym typeface="Average"/>
              </a:rPr>
              <a:t>1996 </a:t>
            </a:r>
            <a:r>
              <a:rPr lang="fr-CA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fr-CA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Projet de loi C-12 changera notamment l’admissibilité basée sur les semaines de travail par un système fondé sur les heures ce qui a pour effet d’exclure les travailleur.se.s les plus précaires du régime ( temps partiel, sur appel, saisonnier). Le régime d’assurance-chômage s’appelle désormais régime d’assurance-emploi.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2029525" y="224675"/>
            <a:ext cx="4872300" cy="4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LES CONTRE-RÉFORMES DE L’ASSURANCE-EMPLOI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9"/>
          <p:cNvSpPr/>
          <p:nvPr/>
        </p:nvSpPr>
        <p:spPr>
          <a:xfrm>
            <a:off x="911125" y="536550"/>
            <a:ext cx="4224000" cy="17577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100" b="1">
                <a:solidFill>
                  <a:srgbClr val="FFFFFF"/>
                </a:solidFill>
              </a:rPr>
              <a:t>LE RÉGIME CANADIEN D’ASSURANCE-CHÔMAGE</a:t>
            </a:r>
            <a:endParaRPr sz="2100" b="1">
              <a:solidFill>
                <a:srgbClr val="FFFFFF"/>
              </a:solidFill>
            </a:endParaRPr>
          </a:p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</a:rPr>
              <a:t>Comme outil de régulation de la main-d’oeuvre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479" name="Google Shape;479;p49"/>
          <p:cNvSpPr/>
          <p:nvPr/>
        </p:nvSpPr>
        <p:spPr>
          <a:xfrm>
            <a:off x="949675" y="2503350"/>
            <a:ext cx="4224000" cy="1883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chômeur.se.s pourraient se voir forcés d’accepter des emplois jusqu’à 30% moins payant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Char char="●"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Un.e prestataire doit accepter des emplois jusqu’à 100 km de son domicile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9"/>
          <p:cNvSpPr/>
          <p:nvPr/>
        </p:nvSpPr>
        <p:spPr>
          <a:xfrm rot="-732521">
            <a:off x="3681253" y="3983529"/>
            <a:ext cx="1991746" cy="77324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Calibri"/>
                <a:ea typeface="Calibri"/>
                <a:cs typeface="Calibri"/>
                <a:sym typeface="Calibri"/>
              </a:rPr>
              <a:t>Loi C-38 : modification de la notion d’emploi convenable (2012)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9"/>
          <p:cNvSpPr txBox="1"/>
          <p:nvPr/>
        </p:nvSpPr>
        <p:spPr>
          <a:xfrm>
            <a:off x="5362025" y="664263"/>
            <a:ext cx="3000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«J’ai été élevé d’une certaine façon: il n’y a pas de mauvais emploi. Le seul mauvais emploi, c’est de ne pas avoir d’emploi.» - Jim Flaherty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800" y="1840813"/>
            <a:ext cx="173355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0"/>
          <p:cNvSpPr txBox="1"/>
          <p:nvPr/>
        </p:nvSpPr>
        <p:spPr>
          <a:xfrm>
            <a:off x="190175" y="2041650"/>
            <a:ext cx="53199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1) Pour équilibrer le budget</a:t>
            </a: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Office de financement de l’assurance-emploi.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2) Pour financer des mesures actives d’emploi</a:t>
            </a:r>
            <a:endParaRPr sz="19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 Stratégie de mise en valeur de la main-d’œuvre canadienne »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50"/>
          <p:cNvSpPr txBox="1"/>
          <p:nvPr/>
        </p:nvSpPr>
        <p:spPr>
          <a:xfrm>
            <a:off x="677450" y="1898750"/>
            <a:ext cx="3689700" cy="7695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57 milliards de dollars volés sur plus de 10 ans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489" name="Google Shape;489;p50"/>
          <p:cNvSpPr/>
          <p:nvPr/>
        </p:nvSpPr>
        <p:spPr>
          <a:xfrm>
            <a:off x="636200" y="352975"/>
            <a:ext cx="8507700" cy="9246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DÉTOURNEMENT DE LA 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CAISSE D’ASSURANCE-EMPLOI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0" name="Google Shape;4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400" y="613500"/>
            <a:ext cx="2818400" cy="15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925" y="2513300"/>
            <a:ext cx="2966600" cy="1907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"/>
          <p:cNvSpPr txBox="1">
            <a:spLocks noGrp="1"/>
          </p:cNvSpPr>
          <p:nvPr>
            <p:ph type="title"/>
          </p:nvPr>
        </p:nvSpPr>
        <p:spPr>
          <a:xfrm>
            <a:off x="1957475" y="1281175"/>
            <a:ext cx="8520600" cy="1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322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COMBATTRE LES PRÉJUGÉS</a:t>
            </a:r>
            <a:endParaRPr sz="322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2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mobiliser</a:t>
            </a:r>
            <a:endParaRPr sz="242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700"/>
          </a:p>
        </p:txBody>
      </p:sp>
      <p:sp>
        <p:nvSpPr>
          <p:cNvPr id="497" name="Google Shape;497;p51"/>
          <p:cNvSpPr/>
          <p:nvPr/>
        </p:nvSpPr>
        <p:spPr>
          <a:xfrm>
            <a:off x="1137275" y="1496875"/>
            <a:ext cx="750000" cy="638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8" name="Google Shape;49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275" y="2413450"/>
            <a:ext cx="3858400" cy="2160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532575" y="1333575"/>
            <a:ext cx="7375200" cy="10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82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LES PRÉJUGÉS À L’ÉGARD DES CHÔMEUR.SE.S</a:t>
            </a:r>
            <a:endParaRPr sz="282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242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Une réalité tangible et vécue</a:t>
            </a:r>
            <a:endParaRPr sz="2700"/>
          </a:p>
        </p:txBody>
      </p:sp>
      <p:sp>
        <p:nvSpPr>
          <p:cNvPr id="94" name="Google Shape;94;p16"/>
          <p:cNvSpPr/>
          <p:nvPr/>
        </p:nvSpPr>
        <p:spPr>
          <a:xfrm>
            <a:off x="703975" y="1549275"/>
            <a:ext cx="750000" cy="638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75" y="2525050"/>
            <a:ext cx="2985550" cy="19192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2"/>
          <p:cNvSpPr/>
          <p:nvPr/>
        </p:nvSpPr>
        <p:spPr>
          <a:xfrm>
            <a:off x="633850" y="186475"/>
            <a:ext cx="8510100" cy="9660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RÉSISTANCES AUX RÉFORMES NÉOLIBÉRALES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Luttes pour un régime d’assurance-chômage plus accessible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52"/>
          <p:cNvPicPr preferRelativeResize="0"/>
          <p:nvPr/>
        </p:nvPicPr>
        <p:blipFill rotWithShape="1">
          <a:blip r:embed="rId3">
            <a:alphaModFix/>
          </a:blip>
          <a:srcRect l="7574" t="16757" r="7122" b="21522"/>
          <a:stretch/>
        </p:blipFill>
        <p:spPr>
          <a:xfrm>
            <a:off x="633850" y="1314275"/>
            <a:ext cx="3117902" cy="17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3400" y="3150450"/>
            <a:ext cx="2389025" cy="13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7377" y="1370100"/>
            <a:ext cx="1724025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850" y="3377599"/>
            <a:ext cx="3599351" cy="117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4427" y="1304875"/>
            <a:ext cx="2200268" cy="16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3"/>
          <p:cNvSpPr/>
          <p:nvPr/>
        </p:nvSpPr>
        <p:spPr>
          <a:xfrm>
            <a:off x="538000" y="195800"/>
            <a:ext cx="8606100" cy="9660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RÉSISTANCES AUX RÉFORMES NÉOLIBÉRALES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Luttes pour un régime d’assurance-chômage plus accessible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3"/>
          <p:cNvSpPr/>
          <p:nvPr/>
        </p:nvSpPr>
        <p:spPr>
          <a:xfrm>
            <a:off x="4492800" y="3766925"/>
            <a:ext cx="4306200" cy="96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fr-CA" sz="1000" u="sng">
                <a:solidFill>
                  <a:srgbClr val="3C78D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La loi sur l’assurance-chômage, une loi sexiste à transformer (feuillet)</a:t>
            </a:r>
            <a:endParaRPr sz="1000">
              <a:solidFill>
                <a:srgbClr val="3C78D8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●"/>
            </a:pPr>
            <a:r>
              <a:rPr lang="fr-CA" sz="10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Un régime discriminatoire envers les femmes (capsule vidéo)</a:t>
            </a:r>
            <a:endParaRPr sz="1000">
              <a:solidFill>
                <a:srgbClr val="3C78D8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●"/>
            </a:pPr>
            <a:r>
              <a:rPr lang="fr-CA" sz="1000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Sans-emploi et sans chômage suite à un congé de maternité</a:t>
            </a:r>
            <a:endParaRPr sz="1000">
              <a:solidFill>
                <a:srgbClr val="3C78D8"/>
              </a:solidFill>
            </a:endParaRPr>
          </a:p>
        </p:txBody>
      </p:sp>
      <p:sp>
        <p:nvSpPr>
          <p:cNvPr id="515" name="Google Shape;515;p53"/>
          <p:cNvSpPr/>
          <p:nvPr/>
        </p:nvSpPr>
        <p:spPr>
          <a:xfrm>
            <a:off x="4492800" y="3066638"/>
            <a:ext cx="4306200" cy="45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●"/>
            </a:pPr>
            <a:r>
              <a:rPr lang="fr-CA" sz="1000" u="sng">
                <a:solidFill>
                  <a:srgbClr val="3C78D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Sur le Trou noir et l’industrie saisonnière (capsule vidéo)</a:t>
            </a:r>
            <a:endParaRPr sz="1000">
              <a:solidFill>
                <a:srgbClr val="3C78D8"/>
              </a:solidFill>
            </a:endParaRPr>
          </a:p>
        </p:txBody>
      </p:sp>
      <p:sp>
        <p:nvSpPr>
          <p:cNvPr id="516" name="Google Shape;516;p53"/>
          <p:cNvSpPr/>
          <p:nvPr/>
        </p:nvSpPr>
        <p:spPr>
          <a:xfrm>
            <a:off x="4492800" y="2115903"/>
            <a:ext cx="4306200" cy="55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●"/>
            </a:pPr>
            <a:r>
              <a:rPr lang="fr-CA" sz="1000" u="sng">
                <a:solidFill>
                  <a:srgbClr val="3C78D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Sur le saccage de l’assurance-chômage par le gouvernement conservateur </a:t>
            </a:r>
            <a:r>
              <a:rPr lang="fr-CA" sz="1000">
                <a:solidFill>
                  <a:srgbClr val="3C78D8"/>
                </a:solidFill>
              </a:rPr>
              <a:t>(feuillet)</a:t>
            </a:r>
            <a:endParaRPr sz="1000">
              <a:solidFill>
                <a:srgbClr val="3C78D8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●"/>
            </a:pPr>
            <a:r>
              <a:rPr lang="fr-CA" sz="1000" u="sng">
                <a:solidFill>
                  <a:srgbClr val="3C78D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Conférence sur le saccage de l’assurance-chômage (vidéo)</a:t>
            </a:r>
            <a:endParaRPr sz="1000">
              <a:solidFill>
                <a:srgbClr val="3C78D8"/>
              </a:solidFill>
            </a:endParaRPr>
          </a:p>
        </p:txBody>
      </p:sp>
      <p:sp>
        <p:nvSpPr>
          <p:cNvPr id="517" name="Google Shape;517;p53"/>
          <p:cNvSpPr txBox="1"/>
          <p:nvPr/>
        </p:nvSpPr>
        <p:spPr>
          <a:xfrm>
            <a:off x="2451450" y="2982750"/>
            <a:ext cx="1071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18" name="Google Shape;518;p53"/>
          <p:cNvSpPr txBox="1"/>
          <p:nvPr/>
        </p:nvSpPr>
        <p:spPr>
          <a:xfrm>
            <a:off x="538050" y="3760000"/>
            <a:ext cx="2965500" cy="8772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 la lutte pour éliminer le caractère discriminatoire du régime à l’égard des femmes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3"/>
          <p:cNvSpPr/>
          <p:nvPr/>
        </p:nvSpPr>
        <p:spPr>
          <a:xfrm>
            <a:off x="3681825" y="4135925"/>
            <a:ext cx="5127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3"/>
          <p:cNvSpPr txBox="1"/>
          <p:nvPr/>
        </p:nvSpPr>
        <p:spPr>
          <a:xfrm>
            <a:off x="538025" y="3087350"/>
            <a:ext cx="2965500" cy="4155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 la lutte contre le trou noir </a:t>
            </a:r>
            <a:endParaRPr sz="11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21" name="Google Shape;521;p53"/>
          <p:cNvSpPr/>
          <p:nvPr/>
        </p:nvSpPr>
        <p:spPr>
          <a:xfrm>
            <a:off x="3681813" y="3136700"/>
            <a:ext cx="5127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3"/>
          <p:cNvSpPr txBox="1"/>
          <p:nvPr/>
        </p:nvSpPr>
        <p:spPr>
          <a:xfrm>
            <a:off x="538000" y="2115900"/>
            <a:ext cx="2965500" cy="7143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 la lutte contre la réforme Harper (2012)</a:t>
            </a:r>
            <a:endParaRPr sz="1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23" name="Google Shape;523;p53"/>
          <p:cNvSpPr txBox="1"/>
          <p:nvPr/>
        </p:nvSpPr>
        <p:spPr>
          <a:xfrm>
            <a:off x="538050" y="1300300"/>
            <a:ext cx="2965500" cy="677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 le mouvement des sans-chemises (2002)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53"/>
          <p:cNvSpPr/>
          <p:nvPr/>
        </p:nvSpPr>
        <p:spPr>
          <a:xfrm>
            <a:off x="3709788" y="2314650"/>
            <a:ext cx="5127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3"/>
          <p:cNvSpPr/>
          <p:nvPr/>
        </p:nvSpPr>
        <p:spPr>
          <a:xfrm>
            <a:off x="3709788" y="1492600"/>
            <a:ext cx="512700" cy="31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3"/>
          <p:cNvSpPr/>
          <p:nvPr/>
        </p:nvSpPr>
        <p:spPr>
          <a:xfrm>
            <a:off x="4492800" y="1300300"/>
            <a:ext cx="4306200" cy="50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000"/>
              <a:buChar char="●"/>
            </a:pPr>
            <a:r>
              <a:rPr lang="fr-CA" sz="1000" u="sng">
                <a:solidFill>
                  <a:srgbClr val="3C78D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Les sans-chemises se mobilisent (feuillet)</a:t>
            </a:r>
            <a:endParaRPr sz="10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4"/>
          <p:cNvSpPr txBox="1">
            <a:spLocks noGrp="1"/>
          </p:cNvSpPr>
          <p:nvPr>
            <p:ph type="body" idx="1"/>
          </p:nvPr>
        </p:nvSpPr>
        <p:spPr>
          <a:xfrm>
            <a:off x="697575" y="2459438"/>
            <a:ext cx="3520800" cy="1318500"/>
          </a:xfrm>
          <a:prstGeom prst="rect">
            <a:avLst/>
          </a:prstGeom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«On savait que le filet de l'assurance- emploi était un peu trop percé, ne couvrait pas assez grand, mais on n'a pas procédé assez rapidement à sa réforme.»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54"/>
          <p:cNvSpPr/>
          <p:nvPr/>
        </p:nvSpPr>
        <p:spPr>
          <a:xfrm>
            <a:off x="697575" y="195800"/>
            <a:ext cx="8446500" cy="9660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RÉSISTANCES AUX RÉFORMES NÉOLIBÉRALES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Luttes en cours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00" y="3629788"/>
            <a:ext cx="1893200" cy="127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4"/>
          <p:cNvSpPr/>
          <p:nvPr/>
        </p:nvSpPr>
        <p:spPr>
          <a:xfrm>
            <a:off x="697575" y="1374963"/>
            <a:ext cx="3520800" cy="98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4"/>
          <p:cNvSpPr txBox="1"/>
          <p:nvPr/>
        </p:nvSpPr>
        <p:spPr>
          <a:xfrm>
            <a:off x="780975" y="1374963"/>
            <a:ext cx="3354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rgbClr val="FFFFFF"/>
                </a:solidFill>
              </a:rPr>
              <a:t>Mars-Avril 2020 : trois millions d'emplois ont été perdus et 2,5 millions travailleur.se.s de plus ont aussi vu leurs heures réduites pendant ces deux mois.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36" name="Google Shape;536;p54"/>
          <p:cNvSpPr/>
          <p:nvPr/>
        </p:nvSpPr>
        <p:spPr>
          <a:xfrm rot="-1285118">
            <a:off x="3384869" y="1934981"/>
            <a:ext cx="1275811" cy="4295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 u="sng">
                <a:solidFill>
                  <a:srgbClr val="3C78D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Qui va payer pour les programmes d’urgence de la Covid-19 ?</a:t>
            </a:r>
            <a:r>
              <a:rPr lang="fr-CA" sz="8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 (Capsule vidéo)</a:t>
            </a:r>
            <a:endParaRPr sz="800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54"/>
          <p:cNvSpPr/>
          <p:nvPr/>
        </p:nvSpPr>
        <p:spPr>
          <a:xfrm>
            <a:off x="4728225" y="1654250"/>
            <a:ext cx="3819000" cy="2967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4"/>
          <p:cNvSpPr txBox="1"/>
          <p:nvPr/>
        </p:nvSpPr>
        <p:spPr>
          <a:xfrm>
            <a:off x="4877325" y="2077275"/>
            <a:ext cx="35208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latin typeface="Calibri"/>
                <a:ea typeface="Calibri"/>
                <a:cs typeface="Calibri"/>
                <a:sym typeface="Calibri"/>
              </a:rPr>
              <a:t>Mesures temporaires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latin typeface="Calibri"/>
                <a:ea typeface="Calibri"/>
                <a:cs typeface="Calibri"/>
                <a:sym typeface="Calibri"/>
              </a:rPr>
              <a:t>pour s’adapter à la réalité du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latin typeface="Calibri"/>
                <a:ea typeface="Calibri"/>
                <a:cs typeface="Calibri"/>
                <a:sym typeface="Calibri"/>
              </a:rPr>
              <a:t>marché du travail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Prestation canadienne d’urgence (PCU)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Prestations de la relance économiques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fr-CA">
                <a:latin typeface="Calibri"/>
                <a:ea typeface="Calibri"/>
                <a:cs typeface="Calibri"/>
                <a:sym typeface="Calibri"/>
              </a:rPr>
              <a:t>Programme d’assurance-emploi bonifié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475" y="1216300"/>
            <a:ext cx="2378855" cy="367690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5"/>
          <p:cNvSpPr txBox="1"/>
          <p:nvPr/>
        </p:nvSpPr>
        <p:spPr>
          <a:xfrm>
            <a:off x="4074525" y="1216300"/>
            <a:ext cx="4864500" cy="42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un régime adapté à la réalité du marché du travail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(1 emploi sur 3 au Canada est un emploi atypique)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améliorer l’accès aux prestations des travailleur.se.s à temps partiel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contrer la précarité des travailleur.se.s en situation de chômage (Un des plus faible taux d’indemnisation des pays de l’OCDE)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éliminer le caractère discriminatoire du régime à l’égard des femmes (34% des prestations régulières versées sont perçues par des femmes)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Char char="●"/>
            </a:pP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Pour éliminer le problème du trou noir vécu par les travailleur.se.s de l’industrie saisonnière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5"/>
          <p:cNvSpPr/>
          <p:nvPr/>
        </p:nvSpPr>
        <p:spPr>
          <a:xfrm>
            <a:off x="537900" y="250300"/>
            <a:ext cx="8606100" cy="9660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RÉSISTANCES AUX RÉFORMES NÉOLIBÉRALES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Luttes en cours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5"/>
          <p:cNvSpPr/>
          <p:nvPr/>
        </p:nvSpPr>
        <p:spPr>
          <a:xfrm>
            <a:off x="4572000" y="1022500"/>
            <a:ext cx="3679500" cy="34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Une réforme permanente du régime exigée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"/>
          <p:cNvSpPr/>
          <p:nvPr/>
        </p:nvSpPr>
        <p:spPr>
          <a:xfrm>
            <a:off x="546275" y="212275"/>
            <a:ext cx="8598000" cy="9660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RÉSISTANCES AUX RÉFORMES NÉOLIBÉRALES</a:t>
            </a:r>
            <a:endParaRPr sz="2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Comment s’impliquer ?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56"/>
          <p:cNvSpPr/>
          <p:nvPr/>
        </p:nvSpPr>
        <p:spPr>
          <a:xfrm>
            <a:off x="511175" y="2193800"/>
            <a:ext cx="3981600" cy="3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Écrire au député.e élu.e de sa circonscription </a:t>
            </a:r>
            <a:endParaRPr/>
          </a:p>
        </p:txBody>
      </p:sp>
      <p:sp>
        <p:nvSpPr>
          <p:cNvPr id="553" name="Google Shape;553;p56"/>
          <p:cNvSpPr/>
          <p:nvPr/>
        </p:nvSpPr>
        <p:spPr>
          <a:xfrm>
            <a:off x="511175" y="2800788"/>
            <a:ext cx="3981600" cy="36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Signer des pétitions </a:t>
            </a:r>
            <a:endParaRPr/>
          </a:p>
        </p:txBody>
      </p:sp>
      <p:sp>
        <p:nvSpPr>
          <p:cNvPr id="554" name="Google Shape;554;p56"/>
          <p:cNvSpPr/>
          <p:nvPr/>
        </p:nvSpPr>
        <p:spPr>
          <a:xfrm>
            <a:off x="5523125" y="2193788"/>
            <a:ext cx="3021000" cy="966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Devenir membre du groupe de défense des droits des chômeur.se.s de votre région </a:t>
            </a:r>
            <a:endParaRPr/>
          </a:p>
        </p:txBody>
      </p:sp>
      <p:sp>
        <p:nvSpPr>
          <p:cNvPr id="555" name="Google Shape;555;p56"/>
          <p:cNvSpPr txBox="1"/>
          <p:nvPr/>
        </p:nvSpPr>
        <p:spPr>
          <a:xfrm>
            <a:off x="5143500" y="3338300"/>
            <a:ext cx="3763200" cy="1385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groupes de défense des droits des chômeur.se.s sont des groupes communautaires qui se mobilisent pour un meilleur régime d’assurance-chômage et qui informent les chômeur.ses sur leurs droits afin de briser l’isolement des travailleur.se.s en situation de chômage. 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56"/>
          <p:cNvSpPr/>
          <p:nvPr/>
        </p:nvSpPr>
        <p:spPr>
          <a:xfrm>
            <a:off x="1022500" y="1394300"/>
            <a:ext cx="2757600" cy="5361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</a:endParaRPr>
          </a:p>
        </p:txBody>
      </p:sp>
      <p:sp>
        <p:nvSpPr>
          <p:cNvPr id="557" name="Google Shape;557;p56"/>
          <p:cNvSpPr/>
          <p:nvPr/>
        </p:nvSpPr>
        <p:spPr>
          <a:xfrm>
            <a:off x="5832875" y="1394300"/>
            <a:ext cx="2385900" cy="5361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solidFill>
                  <a:srgbClr val="FFFFFF"/>
                </a:solidFill>
              </a:rPr>
              <a:t>   S’ORGANISER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558" name="Google Shape;558;p56"/>
          <p:cNvSpPr txBox="1"/>
          <p:nvPr/>
        </p:nvSpPr>
        <p:spPr>
          <a:xfrm>
            <a:off x="1363325" y="1439138"/>
            <a:ext cx="227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PRENDRE LA PAROLE</a:t>
            </a:r>
            <a:endParaRPr sz="17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6"/>
          <p:cNvSpPr/>
          <p:nvPr/>
        </p:nvSpPr>
        <p:spPr>
          <a:xfrm>
            <a:off x="511175" y="3390226"/>
            <a:ext cx="3981600" cy="49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Témoigner de son expérience pour combattre les préjugés</a:t>
            </a:r>
            <a:endParaRPr/>
          </a:p>
        </p:txBody>
      </p:sp>
      <p:sp>
        <p:nvSpPr>
          <p:cNvPr id="560" name="Google Shape;560;p56"/>
          <p:cNvSpPr/>
          <p:nvPr/>
        </p:nvSpPr>
        <p:spPr>
          <a:xfrm>
            <a:off x="1634375" y="4184900"/>
            <a:ext cx="1735200" cy="4464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Témoignages dans le cadre de la campagne du MASSE (2020)</a:t>
            </a:r>
            <a:endParaRPr sz="800">
              <a:solidFill>
                <a:srgbClr val="1155CC"/>
              </a:solidFill>
            </a:endParaRPr>
          </a:p>
        </p:txBody>
      </p:sp>
      <p:sp>
        <p:nvSpPr>
          <p:cNvPr id="561" name="Google Shape;561;p56"/>
          <p:cNvSpPr/>
          <p:nvPr/>
        </p:nvSpPr>
        <p:spPr>
          <a:xfrm>
            <a:off x="2374175" y="3940700"/>
            <a:ext cx="255600" cy="184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7"/>
          <p:cNvSpPr/>
          <p:nvPr/>
        </p:nvSpPr>
        <p:spPr>
          <a:xfrm>
            <a:off x="3706400" y="1207575"/>
            <a:ext cx="5059800" cy="175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57"/>
          <p:cNvSpPr/>
          <p:nvPr/>
        </p:nvSpPr>
        <p:spPr>
          <a:xfrm>
            <a:off x="377775" y="212275"/>
            <a:ext cx="8388300" cy="8619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p57"/>
          <p:cNvPicPr preferRelativeResize="0"/>
          <p:nvPr/>
        </p:nvPicPr>
        <p:blipFill rotWithShape="1">
          <a:blip r:embed="rId3">
            <a:alphaModFix/>
          </a:blip>
          <a:srcRect t="2591" b="25012"/>
          <a:stretch/>
        </p:blipFill>
        <p:spPr>
          <a:xfrm>
            <a:off x="377775" y="1207575"/>
            <a:ext cx="3328601" cy="37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7"/>
          <p:cNvPicPr preferRelativeResize="0"/>
          <p:nvPr/>
        </p:nvPicPr>
        <p:blipFill rotWithShape="1">
          <a:blip r:embed="rId3">
            <a:alphaModFix/>
          </a:blip>
          <a:srcRect l="1246" t="75477" r="5721" b="983"/>
          <a:stretch/>
        </p:blipFill>
        <p:spPr>
          <a:xfrm>
            <a:off x="3706375" y="2903850"/>
            <a:ext cx="5059799" cy="202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57"/>
          <p:cNvPicPr preferRelativeResize="0"/>
          <p:nvPr/>
        </p:nvPicPr>
        <p:blipFill rotWithShape="1">
          <a:blip r:embed="rId4">
            <a:alphaModFix/>
          </a:blip>
          <a:srcRect l="14153" t="8434" r="13706" b="10541"/>
          <a:stretch/>
        </p:blipFill>
        <p:spPr>
          <a:xfrm>
            <a:off x="3939634" y="1562575"/>
            <a:ext cx="767389" cy="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57"/>
          <p:cNvSpPr txBox="1"/>
          <p:nvPr/>
        </p:nvSpPr>
        <p:spPr>
          <a:xfrm>
            <a:off x="5016625" y="1500500"/>
            <a:ext cx="3710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Mouvement autonome et solidaire des sans-emploi (MASSE) rassemble 15 groupes de défense des droits  des chômeur.se.s dans 10 régions du Québec et constitue le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plus important regroupement de chômeurs et chômeuses au Québec.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7"/>
          <p:cNvSpPr txBox="1"/>
          <p:nvPr/>
        </p:nvSpPr>
        <p:spPr>
          <a:xfrm>
            <a:off x="1284375" y="433675"/>
            <a:ext cx="709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DÉFENSE COLLECTIVE DES DROITS DES CHÔMEUR.SE.S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7"/>
          <p:cNvSpPr/>
          <p:nvPr/>
        </p:nvSpPr>
        <p:spPr>
          <a:xfrm rot="1160347">
            <a:off x="7826166" y="1149747"/>
            <a:ext cx="859709" cy="39489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Pour connaître le groupe situé dans votre région</a:t>
            </a:r>
            <a:endParaRPr sz="7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7589175" y="0"/>
            <a:ext cx="1554900" cy="5143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509700" y="367050"/>
            <a:ext cx="8634300" cy="6843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1164775" y="457650"/>
            <a:ext cx="5517900" cy="50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</a:t>
            </a:r>
            <a:r>
              <a:rPr lang="fr-CA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CA" sz="1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Activité suggérée 1  : Tour-d’horizon</a:t>
            </a:r>
            <a:r>
              <a:rPr lang="fr-CA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2584975" y="1411950"/>
            <a:ext cx="2725500" cy="185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2660875" y="1796938"/>
            <a:ext cx="2573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/>
              <a:t>Les chômeur.se.s sont </a:t>
            </a:r>
            <a:r>
              <a:rPr lang="fr-CA" sz="2000" b="1"/>
              <a:t>responsables </a:t>
            </a:r>
            <a:r>
              <a:rPr lang="fr-CA" sz="2000"/>
              <a:t>de leur situation</a:t>
            </a:r>
            <a:endParaRPr sz="2000"/>
          </a:p>
        </p:txBody>
      </p:sp>
      <p:sp>
        <p:nvSpPr>
          <p:cNvPr id="105" name="Google Shape;105;p17"/>
          <p:cNvSpPr/>
          <p:nvPr/>
        </p:nvSpPr>
        <p:spPr>
          <a:xfrm>
            <a:off x="3151500" y="4253300"/>
            <a:ext cx="1866600" cy="58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5636200" y="3961125"/>
            <a:ext cx="16770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/>
              <a:t>Les chômeur.se.s sont paresseux.ses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7" name="Google Shape;107;p17"/>
          <p:cNvSpPr txBox="1"/>
          <p:nvPr/>
        </p:nvSpPr>
        <p:spPr>
          <a:xfrm>
            <a:off x="3246300" y="4253300"/>
            <a:ext cx="1677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/>
              <a:t>Les chômeur.se.s sont des voleur.se.s</a:t>
            </a:r>
            <a:endParaRPr sz="1300"/>
          </a:p>
        </p:txBody>
      </p:sp>
      <p:cxnSp>
        <p:nvCxnSpPr>
          <p:cNvPr id="108" name="Google Shape;108;p17"/>
          <p:cNvCxnSpPr>
            <a:stCxn id="103" idx="4"/>
          </p:cNvCxnSpPr>
          <p:nvPr/>
        </p:nvCxnSpPr>
        <p:spPr>
          <a:xfrm flipH="1">
            <a:off x="3899725" y="3268350"/>
            <a:ext cx="48000" cy="1026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 flipH="1">
            <a:off x="1970225" y="3130725"/>
            <a:ext cx="1207800" cy="8304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4736050" y="3076875"/>
            <a:ext cx="1382400" cy="915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17"/>
          <p:cNvSpPr/>
          <p:nvPr/>
        </p:nvSpPr>
        <p:spPr>
          <a:xfrm>
            <a:off x="677150" y="3921823"/>
            <a:ext cx="1757400" cy="66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578300" y="3946275"/>
            <a:ext cx="19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/>
              <a:t>Les chômeur.se.s sont des profiteur.se.s</a:t>
            </a:r>
            <a:r>
              <a:rPr lang="fr-CA" sz="1500"/>
              <a:t> 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7482075" y="0"/>
            <a:ext cx="1685700" cy="5143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546275" y="344575"/>
            <a:ext cx="8597700" cy="6918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378325" y="438925"/>
            <a:ext cx="5135100" cy="50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    Activité suggérée 1  : Tour-d’horizon </a:t>
            </a:r>
            <a:endParaRPr sz="3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1715325" y="1570900"/>
            <a:ext cx="2541000" cy="313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1715325" y="1757975"/>
            <a:ext cx="2496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INACTIVITÉ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manque de volonté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paresse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passivité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oisiveté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improductif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apathie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inertie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dépendance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4598700" y="1578875"/>
            <a:ext cx="2541000" cy="3138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4598700" y="1757975"/>
            <a:ext cx="23601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MALHONNÊTETÉ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manque de probité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ingratitude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profiter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frauder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irresponsable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fr-CA" sz="1700">
                <a:latin typeface="Calibri"/>
                <a:ea typeface="Calibri"/>
                <a:cs typeface="Calibri"/>
                <a:sym typeface="Calibri"/>
              </a:rPr>
              <a:t>coupable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2754600" y="1275750"/>
            <a:ext cx="3406800" cy="410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</a:rPr>
              <a:t>CHAMPS SÉMANTIQUES INVOQUÉS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5804300" y="3133900"/>
            <a:ext cx="2809800" cy="1407300"/>
          </a:xfrm>
          <a:prstGeom prst="roundRect">
            <a:avLst>
              <a:gd name="adj" fmla="val 16667"/>
            </a:avLst>
          </a:prstGeom>
          <a:solidFill>
            <a:srgbClr val="45818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842825" y="157050"/>
            <a:ext cx="7854900" cy="49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Qu’est-ce qu’un préjugé ?</a:t>
            </a:r>
            <a:endParaRPr sz="20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Ensemble de stéréotypes défavorables à un individu 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 à un groupe qui est </a:t>
            </a:r>
            <a:r>
              <a:rPr lang="fr-CA" sz="1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basé sur la double ignorance</a:t>
            </a: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D'où viennent nos préjugés ?</a:t>
            </a:r>
            <a:endParaRPr sz="20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sont véhiculés par le milieu et les institutions (famille, </a:t>
            </a:r>
            <a:endParaRPr sz="152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école, médias). Les préjugés sont souvent </a:t>
            </a:r>
            <a:r>
              <a:rPr lang="fr-CA" sz="1527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intériorisés </a:t>
            </a:r>
            <a:endParaRPr sz="1527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27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véhiculé par les personnes qui en sont victimes.</a:t>
            </a:r>
            <a:endParaRPr sz="152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Les biais cognitifs, c’est quoi ?</a:t>
            </a:r>
            <a:endParaRPr sz="2000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Réflexe humain qui permet au cerveau de 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simplifier la réalité afin de prendre des décisions devant 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milliers  d’informations qu’il doit traiter chaques jours. 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5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Personne n’échappent aux biais cognitifs</a:t>
            </a:r>
            <a:r>
              <a:rPr lang="fr-CA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31" name="Google Shape;131;p19"/>
          <p:cNvSpPr/>
          <p:nvPr/>
        </p:nvSpPr>
        <p:spPr>
          <a:xfrm>
            <a:off x="513425" y="702600"/>
            <a:ext cx="270000" cy="38385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5790050" y="3083350"/>
            <a:ext cx="28383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b="1" u="sng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                                                                    </a:t>
            </a:r>
            <a:endParaRPr sz="1300" u="sng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rage"/>
              <a:buChar char="●"/>
            </a:pPr>
            <a:r>
              <a:rPr lang="fr-CA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Le biais de faux consensus 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rage"/>
              <a:buChar char="●"/>
            </a:pPr>
            <a:r>
              <a:rPr lang="fr-CA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L’erreur fondamentale d’attribution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verage"/>
              <a:buChar char="●"/>
            </a:pPr>
            <a:r>
              <a:rPr lang="fr-CA" sz="15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Le biais de confirmation</a:t>
            </a:r>
            <a:endParaRPr sz="15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975" y="702600"/>
            <a:ext cx="2838450" cy="23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426925" y="128650"/>
            <a:ext cx="5533200" cy="600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-100" y="1188350"/>
            <a:ext cx="9144000" cy="33291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450" y="1833550"/>
            <a:ext cx="3074761" cy="20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608725" y="149650"/>
            <a:ext cx="5169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FONCTION DES PRÉJUGÉS</a:t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 rot="1637">
            <a:off x="7091740" y="4167280"/>
            <a:ext cx="1260000" cy="5994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https://www.youtube.com/watch?v=PViJQBuiT6Q</a:t>
            </a:r>
            <a:endParaRPr sz="900">
              <a:solidFill>
                <a:srgbClr val="1155CC"/>
              </a:solidFill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625" y="893650"/>
            <a:ext cx="5786825" cy="39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-125" y="1206425"/>
            <a:ext cx="9144000" cy="3555900"/>
          </a:xfrm>
          <a:prstGeom prst="rect">
            <a:avLst/>
          </a:prstGeom>
          <a:solidFill>
            <a:srgbClr val="CC0000">
              <a:alpha val="77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358188" y="349200"/>
            <a:ext cx="5533200" cy="600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540000" y="349200"/>
            <a:ext cx="5169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FONCTION DES PRÉJUGÉS</a:t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l="13191" t="5441" r="24112" b="12233"/>
          <a:stretch/>
        </p:blipFill>
        <p:spPr>
          <a:xfrm>
            <a:off x="5891400" y="1562175"/>
            <a:ext cx="3252600" cy="28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 rot="528861">
            <a:off x="7701657" y="1216163"/>
            <a:ext cx="1360669" cy="544327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https://www.ledevoir.com/politique/canada/372486/service-canada-espionne</a:t>
            </a:r>
            <a:endParaRPr sz="100">
              <a:solidFill>
                <a:srgbClr val="1155CC"/>
              </a:solidFill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925" y="1334963"/>
            <a:ext cx="5847741" cy="33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2899</Words>
  <Application>Microsoft Office PowerPoint</Application>
  <PresentationFormat>Affichage à l'écran (16:9)</PresentationFormat>
  <Paragraphs>415</Paragraphs>
  <Slides>45</Slides>
  <Notes>45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3" baseType="lpstr">
      <vt:lpstr>Times New Roman</vt:lpstr>
      <vt:lpstr>Oswald</vt:lpstr>
      <vt:lpstr>Arial</vt:lpstr>
      <vt:lpstr>Amatic SC</vt:lpstr>
      <vt:lpstr>Average</vt:lpstr>
      <vt:lpstr>Calibri</vt:lpstr>
      <vt:lpstr>Roboto</vt:lpstr>
      <vt:lpstr>Slate</vt:lpstr>
      <vt:lpstr>Combattre les préjugés</vt:lpstr>
      <vt:lpstr>Objectifs de l’atelier</vt:lpstr>
      <vt:lpstr>Plan de l’atelier</vt:lpstr>
      <vt:lpstr>LES PRÉJUGÉS À L’ÉGARD DES CHÔMEUR.SE.S Une réalité tangible et vécue</vt:lpstr>
      <vt:lpstr>     Activité suggérée 1  : Tour-d’horizon </vt:lpstr>
      <vt:lpstr>                     Activité suggérée 1  : Tour-d’horizon </vt:lpstr>
      <vt:lpstr>Présentation PowerPoint</vt:lpstr>
      <vt:lpstr>Présentation PowerPoint</vt:lpstr>
      <vt:lpstr>Présentation PowerPoint</vt:lpstr>
      <vt:lpstr>Présentation PowerPoint</vt:lpstr>
      <vt:lpstr>DÉMYSTIFIER LES PRÉJUGÉS Le rôle des médias </vt:lpstr>
      <vt:lpstr> </vt:lpstr>
      <vt:lpstr> </vt:lpstr>
      <vt:lpstr> </vt:lpstr>
      <vt:lpstr>L’illusion médiatique</vt:lpstr>
      <vt:lpstr>Les 5 biais médiatiques </vt:lpstr>
      <vt:lpstr>Présentation PowerPoint</vt:lpstr>
      <vt:lpstr>LE CHÔMAGE, C’EST QUOI ? Du chômage comme statut au régime d’assurance-emploi </vt:lpstr>
      <vt:lpstr>Présentation PowerPoint</vt:lpstr>
      <vt:lpstr>Présentation PowerPoint</vt:lpstr>
      <vt:lpstr>Présentation PowerPoint</vt:lpstr>
      <vt:lpstr>LE CHÔMAGE  comme situation</vt:lpstr>
      <vt:lpstr>LE CHÔMAGE comme réalité économique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COMBATTRE LES PRÉJUGÉS Se mobiliser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Combattre les préjugés</dc:title>
  <dc:creator>Jérémie</dc:creator>
  <cp:lastModifiedBy>Jérémie</cp:lastModifiedBy>
  <cp:revision>1</cp:revision>
  <dcterms:modified xsi:type="dcterms:W3CDTF">2021-04-12T20:08:20Z</dcterms:modified>
</cp:coreProperties>
</file>